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613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73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A9965-0792-493F-BECA-9C81B5C9B56D}" type="datetimeFigureOut">
              <a:rPr lang="ko-KR" altLang="en-US" smtClean="0"/>
              <a:t>2020-12-03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ED060-2615-4666-8698-4B2B7364DD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123080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A9965-0792-493F-BECA-9C81B5C9B56D}" type="datetimeFigureOut">
              <a:rPr lang="ko-KR" altLang="en-US" smtClean="0"/>
              <a:t>2020-12-03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ED060-2615-4666-8698-4B2B7364DD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837836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A9965-0792-493F-BECA-9C81B5C9B56D}" type="datetimeFigureOut">
              <a:rPr lang="ko-KR" altLang="en-US" smtClean="0"/>
              <a:t>2020-12-03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ED060-2615-4666-8698-4B2B7364DD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67739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A9965-0792-493F-BECA-9C81B5C9B56D}" type="datetimeFigureOut">
              <a:rPr lang="ko-KR" altLang="en-US" smtClean="0"/>
              <a:t>2020-12-03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ED060-2615-4666-8698-4B2B7364DD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44960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A9965-0792-493F-BECA-9C81B5C9B56D}" type="datetimeFigureOut">
              <a:rPr lang="ko-KR" altLang="en-US" smtClean="0"/>
              <a:t>2020-12-03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ED060-2615-4666-8698-4B2B7364DD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13613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A9965-0792-493F-BECA-9C81B5C9B56D}" type="datetimeFigureOut">
              <a:rPr lang="ko-KR" altLang="en-US" smtClean="0"/>
              <a:t>2020-12-03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ED060-2615-4666-8698-4B2B7364DD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48185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A9965-0792-493F-BECA-9C81B5C9B56D}" type="datetimeFigureOut">
              <a:rPr lang="ko-KR" altLang="en-US" smtClean="0"/>
              <a:t>2020-12-03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ED060-2615-4666-8698-4B2B7364DD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60733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A9965-0792-493F-BECA-9C81B5C9B56D}" type="datetimeFigureOut">
              <a:rPr lang="ko-KR" altLang="en-US" smtClean="0"/>
              <a:t>2020-12-03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ED060-2615-4666-8698-4B2B7364DD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175343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A9965-0792-493F-BECA-9C81B5C9B56D}" type="datetimeFigureOut">
              <a:rPr lang="ko-KR" altLang="en-US" smtClean="0"/>
              <a:t>2020-12-03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ED060-2615-4666-8698-4B2B7364DD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54039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A9965-0792-493F-BECA-9C81B5C9B56D}" type="datetimeFigureOut">
              <a:rPr lang="ko-KR" altLang="en-US" smtClean="0"/>
              <a:t>2020-12-03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ED060-2615-4666-8698-4B2B7364DD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65394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6A9965-0792-493F-BECA-9C81B5C9B56D}" type="datetimeFigureOut">
              <a:rPr lang="ko-KR" altLang="en-US" smtClean="0"/>
              <a:t>2020-12-03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CED060-2615-4666-8698-4B2B7364DD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8714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6A9965-0792-493F-BECA-9C81B5C9B56D}" type="datetimeFigureOut">
              <a:rPr lang="ko-KR" altLang="en-US" smtClean="0"/>
              <a:t>2020-12-03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CED060-2615-4666-8698-4B2B7364DD4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346339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/>
          <a:srcRect t="1" b="1"/>
          <a:stretch/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5" name="사각형 설명선 4"/>
          <p:cNvSpPr/>
          <p:nvPr/>
        </p:nvSpPr>
        <p:spPr>
          <a:xfrm>
            <a:off x="2057400" y="942975"/>
            <a:ext cx="4432300" cy="676275"/>
          </a:xfrm>
          <a:prstGeom prst="wedgeRectCallout">
            <a:avLst>
              <a:gd name="adj1" fmla="val -56870"/>
              <a:gd name="adj2" fmla="val -150288"/>
            </a:avLst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bg1"/>
                </a:solidFill>
              </a:rPr>
              <a:t>1. https://lms.sch.ac.kr/login.php</a:t>
            </a:r>
            <a:r>
              <a:rPr lang="ko-KR" altLang="en-US" b="1" dirty="0" smtClean="0">
                <a:solidFill>
                  <a:schemeClr val="bg1"/>
                </a:solidFill>
              </a:rPr>
              <a:t>입력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7" name="사각형 설명선 6"/>
          <p:cNvSpPr/>
          <p:nvPr/>
        </p:nvSpPr>
        <p:spPr>
          <a:xfrm>
            <a:off x="7778750" y="1619250"/>
            <a:ext cx="2311400" cy="654050"/>
          </a:xfrm>
          <a:prstGeom prst="wedgeRectCallout">
            <a:avLst>
              <a:gd name="adj1" fmla="val -39742"/>
              <a:gd name="adj2" fmla="val 132851"/>
            </a:avLst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bg1"/>
                </a:solidFill>
              </a:rPr>
              <a:t>2. SSO </a:t>
            </a:r>
            <a:r>
              <a:rPr lang="ko-KR" altLang="en-US" b="1" dirty="0" smtClean="0">
                <a:solidFill>
                  <a:schemeClr val="bg1"/>
                </a:solidFill>
              </a:rPr>
              <a:t>로그인 클릭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7410450" y="2762250"/>
            <a:ext cx="1171575" cy="55245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모서리가 둥근 직사각형 1"/>
          <p:cNvSpPr/>
          <p:nvPr/>
        </p:nvSpPr>
        <p:spPr>
          <a:xfrm>
            <a:off x="257175" y="2409825"/>
            <a:ext cx="6829425" cy="3924299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2250472" y="2525121"/>
            <a:ext cx="281840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200" smtClean="0">
                <a:solidFill>
                  <a:srgbClr val="FF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수강신청시 주의사항</a:t>
            </a:r>
            <a:endParaRPr lang="ko-KR" altLang="en-US" sz="2200">
              <a:solidFill>
                <a:srgbClr val="FF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77643" y="3071303"/>
            <a:ext cx="6489277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AutoNum type="arabicPeriod"/>
            </a:pPr>
            <a:r>
              <a:rPr lang="ko-KR" altLang="en-US" sz="1600" b="1" smtClean="0"/>
              <a:t>수강신청기간 </a:t>
            </a:r>
            <a:r>
              <a:rPr lang="en-US" altLang="ko-KR" sz="1600" b="1" smtClean="0"/>
              <a:t>: 2020.12.11 - 2020.12.31</a:t>
            </a:r>
          </a:p>
          <a:p>
            <a:pPr>
              <a:lnSpc>
                <a:spcPct val="150000"/>
              </a:lnSpc>
            </a:pPr>
            <a:r>
              <a:rPr lang="en-US" altLang="ko-KR" sz="1600" b="1"/>
              <a:t> </a:t>
            </a:r>
            <a:r>
              <a:rPr lang="en-US" altLang="ko-KR" sz="1600" b="1" smtClean="0"/>
              <a:t>    </a:t>
            </a:r>
            <a:r>
              <a:rPr lang="en-US" altLang="ko-KR" sz="1600" b="1" smtClean="0">
                <a:solidFill>
                  <a:srgbClr val="0070C0"/>
                </a:solidFill>
              </a:rPr>
              <a:t>(</a:t>
            </a:r>
            <a:r>
              <a:rPr lang="ko-KR" altLang="en-US" sz="1600" b="1" smtClean="0">
                <a:solidFill>
                  <a:srgbClr val="0070C0"/>
                </a:solidFill>
              </a:rPr>
              <a:t>* 법정 필수교육으로 미수강자</a:t>
            </a:r>
            <a:r>
              <a:rPr lang="en-US" altLang="ko-KR" sz="1600" b="1" smtClean="0">
                <a:solidFill>
                  <a:srgbClr val="0070C0"/>
                </a:solidFill>
              </a:rPr>
              <a:t>&amp;</a:t>
            </a:r>
            <a:r>
              <a:rPr lang="ko-KR" altLang="en-US" sz="1600" b="1" smtClean="0">
                <a:solidFill>
                  <a:srgbClr val="0070C0"/>
                </a:solidFill>
              </a:rPr>
              <a:t>미이수자 확인시 직접 연락예정</a:t>
            </a:r>
            <a:r>
              <a:rPr lang="en-US" altLang="ko-KR" sz="1600" b="1" smtClean="0">
                <a:solidFill>
                  <a:srgbClr val="0070C0"/>
                </a:solidFill>
              </a:rPr>
              <a:t>)</a:t>
            </a:r>
          </a:p>
          <a:p>
            <a:pPr>
              <a:lnSpc>
                <a:spcPct val="200000"/>
              </a:lnSpc>
            </a:pPr>
            <a:r>
              <a:rPr lang="en-US" altLang="ko-KR" sz="1600" b="1" smtClean="0"/>
              <a:t>2. </a:t>
            </a:r>
            <a:r>
              <a:rPr lang="ko-KR" altLang="en-US" sz="1600" b="1" smtClean="0"/>
              <a:t>총 </a:t>
            </a:r>
            <a:r>
              <a:rPr lang="en-US" altLang="ko-KR" sz="1600" b="1" smtClean="0"/>
              <a:t>5</a:t>
            </a:r>
            <a:r>
              <a:rPr lang="ko-KR" altLang="en-US" sz="1600" b="1" smtClean="0"/>
              <a:t>개의 법정의무교육 전체영상 시청필수 사항임</a:t>
            </a:r>
            <a:r>
              <a:rPr lang="en-US" altLang="ko-KR" sz="1600" b="1" smtClean="0"/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sz="1600" b="1" smtClean="0"/>
              <a:t>3. </a:t>
            </a:r>
            <a:r>
              <a:rPr lang="ko-KR" altLang="en-US" sz="1600" b="1" smtClean="0"/>
              <a:t>교육시간 인정범위 </a:t>
            </a:r>
            <a:r>
              <a:rPr lang="en-US" altLang="ko-KR" sz="1600" b="1" smtClean="0"/>
              <a:t>:</a:t>
            </a:r>
            <a:r>
              <a:rPr lang="ko-KR" altLang="en-US" sz="1600" b="1" smtClean="0"/>
              <a:t> 동영상의 학습시간 끝까지 시청해야만 인정됨</a:t>
            </a:r>
            <a:endParaRPr lang="en-US" altLang="ko-KR" sz="1600" b="1" smtClean="0"/>
          </a:p>
          <a:p>
            <a:pPr>
              <a:lnSpc>
                <a:spcPct val="150000"/>
              </a:lnSpc>
            </a:pPr>
            <a:r>
              <a:rPr lang="en-US" altLang="ko-KR" sz="1600" b="1" smtClean="0"/>
              <a:t>4. </a:t>
            </a:r>
            <a:r>
              <a:rPr lang="ko-KR" altLang="en-US" sz="1600" b="1" smtClean="0">
                <a:solidFill>
                  <a:srgbClr val="FF0000"/>
                </a:solidFill>
              </a:rPr>
              <a:t>코로나</a:t>
            </a:r>
            <a:r>
              <a:rPr lang="en-US" altLang="ko-KR" sz="1600" b="1" smtClean="0">
                <a:solidFill>
                  <a:srgbClr val="FF0000"/>
                </a:solidFill>
              </a:rPr>
              <a:t>19 </a:t>
            </a:r>
            <a:r>
              <a:rPr lang="ko-KR" altLang="en-US" sz="1600" b="1" smtClean="0">
                <a:solidFill>
                  <a:srgbClr val="FF0000"/>
                </a:solidFill>
              </a:rPr>
              <a:t>확산</a:t>
            </a:r>
            <a:r>
              <a:rPr lang="ko-KR" altLang="en-US" sz="1600" b="1" smtClean="0"/>
              <a:t>에 따른 대면교육이 불가함에 따라 급하게 온라인 </a:t>
            </a:r>
            <a:endParaRPr lang="en-US" altLang="ko-KR" sz="1600" b="1"/>
          </a:p>
          <a:p>
            <a:pPr>
              <a:lnSpc>
                <a:spcPct val="150000"/>
              </a:lnSpc>
            </a:pPr>
            <a:r>
              <a:rPr lang="ko-KR" altLang="en-US" sz="1600" b="1" smtClean="0"/>
              <a:t>   교육으로 변경 시행함을 양해 부탁드리며</a:t>
            </a:r>
            <a:r>
              <a:rPr lang="en-US" altLang="ko-KR" sz="1600" b="1" smtClean="0"/>
              <a:t>, </a:t>
            </a:r>
            <a:r>
              <a:rPr lang="ko-KR" altLang="en-US" sz="1600" b="1" smtClean="0">
                <a:solidFill>
                  <a:srgbClr val="FF0000"/>
                </a:solidFill>
              </a:rPr>
              <a:t>미수강으로 인한 개인별 </a:t>
            </a:r>
            <a:endParaRPr lang="en-US" altLang="ko-KR" sz="1600" b="1" smtClean="0">
              <a:solidFill>
                <a:srgbClr val="FF000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ko-KR" sz="1600" b="1">
                <a:solidFill>
                  <a:srgbClr val="FF0000"/>
                </a:solidFill>
              </a:rPr>
              <a:t> </a:t>
            </a:r>
            <a:r>
              <a:rPr lang="en-US" altLang="ko-KR" sz="1600" b="1" smtClean="0">
                <a:solidFill>
                  <a:srgbClr val="FF0000"/>
                </a:solidFill>
              </a:rPr>
              <a:t>  </a:t>
            </a:r>
            <a:r>
              <a:rPr lang="ko-KR" altLang="en-US" sz="1600" b="1" smtClean="0">
                <a:solidFill>
                  <a:srgbClr val="FF0000"/>
                </a:solidFill>
              </a:rPr>
              <a:t>과태료가 발생</a:t>
            </a:r>
            <a:r>
              <a:rPr lang="ko-KR" altLang="en-US" sz="1600" b="1" smtClean="0"/>
              <a:t>되지 않도록 협조를 부탁드립니다</a:t>
            </a:r>
            <a:r>
              <a:rPr lang="en-US" altLang="ko-KR" sz="1600" b="1" smtClean="0"/>
              <a:t>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659672" y="5901531"/>
            <a:ext cx="323518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smtClean="0">
                <a:solidFill>
                  <a:schemeClr val="bg2">
                    <a:lumMod val="25000"/>
                  </a:schemeClr>
                </a:solidFill>
              </a:rPr>
              <a:t>☎ 문의 </a:t>
            </a:r>
            <a:r>
              <a:rPr lang="en-US" altLang="ko-KR" sz="1400" b="1" smtClean="0">
                <a:solidFill>
                  <a:schemeClr val="bg2">
                    <a:lumMod val="25000"/>
                  </a:schemeClr>
                </a:solidFill>
              </a:rPr>
              <a:t>: 041-530-4905 (</a:t>
            </a:r>
            <a:r>
              <a:rPr lang="ko-KR" altLang="en-US" sz="1400" b="1" smtClean="0">
                <a:solidFill>
                  <a:schemeClr val="bg2">
                    <a:lumMod val="25000"/>
                  </a:schemeClr>
                </a:solidFill>
              </a:rPr>
              <a:t>산학기획팀</a:t>
            </a:r>
            <a:r>
              <a:rPr lang="en-US" altLang="ko-KR" sz="1400" b="1" smtClean="0">
                <a:solidFill>
                  <a:schemeClr val="bg2">
                    <a:lumMod val="25000"/>
                  </a:schemeClr>
                </a:solidFill>
              </a:rPr>
              <a:t>)</a:t>
            </a:r>
            <a:endParaRPr lang="ko-KR" altLang="en-US" sz="1400" b="1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1159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사각형 설명선 4"/>
          <p:cNvSpPr/>
          <p:nvPr/>
        </p:nvSpPr>
        <p:spPr>
          <a:xfrm>
            <a:off x="7778750" y="1238251"/>
            <a:ext cx="4127500" cy="1038224"/>
          </a:xfrm>
          <a:prstGeom prst="wedgeRectCallout">
            <a:avLst>
              <a:gd name="adj1" fmla="val -42742"/>
              <a:gd name="adj2" fmla="val 99823"/>
            </a:avLst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bg1"/>
                </a:solidFill>
              </a:rPr>
              <a:t>3. </a:t>
            </a:r>
            <a:r>
              <a:rPr lang="ko-KR" altLang="en-US" b="1" dirty="0" smtClean="0">
                <a:solidFill>
                  <a:schemeClr val="bg1"/>
                </a:solidFill>
              </a:rPr>
              <a:t>순천향대학교 포탈</a:t>
            </a:r>
            <a:endParaRPr lang="en-US" altLang="ko-KR" b="1" dirty="0" smtClean="0">
              <a:solidFill>
                <a:schemeClr val="bg1"/>
              </a:solidFill>
            </a:endParaRPr>
          </a:p>
          <a:p>
            <a:pPr algn="ctr"/>
            <a:r>
              <a:rPr lang="ko-KR" altLang="en-US" b="1" dirty="0" smtClean="0">
                <a:solidFill>
                  <a:schemeClr val="bg1"/>
                </a:solidFill>
              </a:rPr>
              <a:t>아이디</a:t>
            </a:r>
            <a:r>
              <a:rPr lang="en-US" altLang="ko-KR" b="1" dirty="0" smtClean="0">
                <a:solidFill>
                  <a:schemeClr val="bg1"/>
                </a:solidFill>
              </a:rPr>
              <a:t>, </a:t>
            </a:r>
            <a:r>
              <a:rPr lang="ko-KR" altLang="en-US" b="1" dirty="0" smtClean="0">
                <a:solidFill>
                  <a:schemeClr val="bg1"/>
                </a:solidFill>
              </a:rPr>
              <a:t>비밀번호 입력 로그인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3467100" y="3038474"/>
            <a:ext cx="5486400" cy="200977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666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7" name="사각형 설명선 6"/>
          <p:cNvSpPr/>
          <p:nvPr/>
        </p:nvSpPr>
        <p:spPr>
          <a:xfrm>
            <a:off x="1699260" y="3614139"/>
            <a:ext cx="2243566" cy="580485"/>
          </a:xfrm>
          <a:prstGeom prst="wedgeRectCallout">
            <a:avLst>
              <a:gd name="adj1" fmla="val -45359"/>
              <a:gd name="adj2" fmla="val 102713"/>
            </a:avLst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bg1"/>
                </a:solidFill>
              </a:rPr>
              <a:t>4. </a:t>
            </a:r>
            <a:r>
              <a:rPr lang="ko-KR" altLang="en-US" b="1" dirty="0" smtClean="0">
                <a:solidFill>
                  <a:schemeClr val="bg1"/>
                </a:solidFill>
              </a:rPr>
              <a:t>기타강의 클릭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0" y="4406901"/>
            <a:ext cx="1460500" cy="56388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779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252503" cy="5422900"/>
          </a:xfrm>
          <a:prstGeom prst="rect">
            <a:avLst/>
          </a:prstGeom>
        </p:spPr>
      </p:pic>
      <p:sp>
        <p:nvSpPr>
          <p:cNvPr id="7" name="사각형 설명선 6"/>
          <p:cNvSpPr/>
          <p:nvPr/>
        </p:nvSpPr>
        <p:spPr>
          <a:xfrm>
            <a:off x="7505700" y="3147565"/>
            <a:ext cx="4028551" cy="873574"/>
          </a:xfrm>
          <a:prstGeom prst="wedgeRectCallout">
            <a:avLst>
              <a:gd name="adj1" fmla="val 34582"/>
              <a:gd name="adj2" fmla="val 119218"/>
            </a:avLst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bg1"/>
                </a:solidFill>
              </a:rPr>
              <a:t>5</a:t>
            </a:r>
            <a:r>
              <a:rPr lang="en-US" altLang="ko-KR" b="1" smtClean="0">
                <a:solidFill>
                  <a:schemeClr val="bg1"/>
                </a:solidFill>
              </a:rPr>
              <a:t>. [</a:t>
            </a:r>
            <a:r>
              <a:rPr lang="ko-KR" altLang="en-US" b="1" smtClean="0">
                <a:solidFill>
                  <a:schemeClr val="bg1"/>
                </a:solidFill>
              </a:rPr>
              <a:t>산학협력단</a:t>
            </a:r>
            <a:r>
              <a:rPr lang="en-US" altLang="ko-KR" b="1" smtClean="0">
                <a:solidFill>
                  <a:schemeClr val="bg1"/>
                </a:solidFill>
              </a:rPr>
              <a:t>] </a:t>
            </a:r>
            <a:r>
              <a:rPr lang="ko-KR" altLang="en-US" b="1" smtClean="0">
                <a:solidFill>
                  <a:schemeClr val="bg1"/>
                </a:solidFill>
              </a:rPr>
              <a:t>법정 의무교육</a:t>
            </a:r>
            <a:endParaRPr lang="en-US" altLang="ko-KR" b="1" dirty="0" smtClean="0">
              <a:solidFill>
                <a:schemeClr val="bg1"/>
              </a:solidFill>
            </a:endParaRPr>
          </a:p>
          <a:p>
            <a:pPr algn="ctr"/>
            <a:r>
              <a:rPr lang="ko-KR" altLang="en-US" b="1" dirty="0" smtClean="0">
                <a:solidFill>
                  <a:schemeClr val="bg1"/>
                </a:solidFill>
              </a:rPr>
              <a:t>신청하기 버튼 클릭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0997738" y="4713217"/>
            <a:ext cx="866488" cy="37737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5972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070600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1893625" y="3517901"/>
            <a:ext cx="3935675" cy="25527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사각형 설명선 8"/>
          <p:cNvSpPr/>
          <p:nvPr/>
        </p:nvSpPr>
        <p:spPr>
          <a:xfrm>
            <a:off x="5956300" y="2598513"/>
            <a:ext cx="4028551" cy="873574"/>
          </a:xfrm>
          <a:prstGeom prst="wedgeRectCallout">
            <a:avLst>
              <a:gd name="adj1" fmla="val -45870"/>
              <a:gd name="adj2" fmla="val 120672"/>
            </a:avLst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smtClean="0">
                <a:solidFill>
                  <a:schemeClr val="bg1"/>
                </a:solidFill>
              </a:rPr>
              <a:t>6. [</a:t>
            </a:r>
            <a:r>
              <a:rPr lang="ko-KR" altLang="en-US" b="1" smtClean="0">
                <a:solidFill>
                  <a:schemeClr val="bg1"/>
                </a:solidFill>
              </a:rPr>
              <a:t>산학협력단</a:t>
            </a:r>
            <a:r>
              <a:rPr lang="en-US" altLang="ko-KR" b="1" smtClean="0">
                <a:solidFill>
                  <a:schemeClr val="bg1"/>
                </a:solidFill>
              </a:rPr>
              <a:t>] </a:t>
            </a:r>
            <a:r>
              <a:rPr lang="ko-KR" altLang="en-US" b="1" smtClean="0">
                <a:solidFill>
                  <a:schemeClr val="bg1"/>
                </a:solidFill>
              </a:rPr>
              <a:t>법정 의무교육</a:t>
            </a:r>
            <a:endParaRPr lang="en-US" altLang="ko-KR" b="1" dirty="0" smtClean="0">
              <a:solidFill>
                <a:schemeClr val="bg1"/>
              </a:solidFill>
            </a:endParaRPr>
          </a:p>
          <a:p>
            <a:pPr algn="ctr"/>
            <a:r>
              <a:rPr lang="ko-KR" altLang="en-US" b="1" smtClean="0">
                <a:solidFill>
                  <a:schemeClr val="bg1"/>
                </a:solidFill>
              </a:rPr>
              <a:t>동영상 교육 클릭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2184400" y="4038600"/>
            <a:ext cx="1206500" cy="20955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2184399" y="4546598"/>
            <a:ext cx="1130300" cy="20955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2184399" y="4845046"/>
            <a:ext cx="1292225" cy="20955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2184399" y="5124443"/>
            <a:ext cx="1406526" cy="228085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/>
        </p:nvSpPr>
        <p:spPr>
          <a:xfrm>
            <a:off x="2184398" y="5423407"/>
            <a:ext cx="1206501" cy="24346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6096000" y="5352006"/>
            <a:ext cx="5467350" cy="923330"/>
          </a:xfrm>
          <a:prstGeom prst="rect">
            <a:avLst/>
          </a:prstGeom>
          <a:noFill/>
          <a:ln w="127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b="1" smtClean="0">
                <a:solidFill>
                  <a:srgbClr val="0070C0"/>
                </a:solidFill>
              </a:rPr>
              <a:t> </a:t>
            </a:r>
            <a:r>
              <a:rPr lang="ko-KR" altLang="en-US" b="1" smtClean="0">
                <a:solidFill>
                  <a:srgbClr val="FF0000"/>
                </a:solidFill>
              </a:rPr>
              <a:t>산업안전 보건교육은 </a:t>
            </a:r>
            <a:r>
              <a:rPr lang="en-US" altLang="ko-KR" b="1" smtClean="0">
                <a:solidFill>
                  <a:srgbClr val="0070C0"/>
                </a:solidFill>
              </a:rPr>
              <a:t>'2020 </a:t>
            </a:r>
            <a:r>
              <a:rPr lang="ko-KR" altLang="en-US" b="1" smtClean="0">
                <a:solidFill>
                  <a:srgbClr val="0070C0"/>
                </a:solidFill>
              </a:rPr>
              <a:t>하반기 신입직원</a:t>
            </a:r>
            <a:endParaRPr lang="en-US" altLang="ko-KR" b="1" smtClean="0">
              <a:solidFill>
                <a:srgbClr val="0070C0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b="1" smtClean="0">
                <a:solidFill>
                  <a:srgbClr val="0070C0"/>
                </a:solidFill>
              </a:rPr>
              <a:t> 직무교육 참석자는 미수강하셔도 무방함</a:t>
            </a:r>
            <a:r>
              <a:rPr lang="en-US" altLang="ko-KR" b="1" smtClean="0">
                <a:solidFill>
                  <a:srgbClr val="0070C0"/>
                </a:solidFill>
              </a:rPr>
              <a:t>.</a:t>
            </a:r>
            <a:r>
              <a:rPr lang="ko-KR" altLang="en-US" b="1" smtClean="0">
                <a:solidFill>
                  <a:srgbClr val="0070C0"/>
                </a:solidFill>
              </a:rPr>
              <a:t> </a:t>
            </a:r>
            <a:endParaRPr lang="ko-KR" altLang="en-US" b="1">
              <a:solidFill>
                <a:srgbClr val="0070C0"/>
              </a:solidFill>
            </a:endParaRPr>
          </a:p>
        </p:txBody>
      </p:sp>
      <p:cxnSp>
        <p:nvCxnSpPr>
          <p:cNvPr id="12" name="직선 화살표 연결선 11"/>
          <p:cNvCxnSpPr/>
          <p:nvPr/>
        </p:nvCxnSpPr>
        <p:spPr>
          <a:xfrm>
            <a:off x="3390899" y="5666869"/>
            <a:ext cx="2705101" cy="0"/>
          </a:xfrm>
          <a:prstGeom prst="straightConnector1">
            <a:avLst/>
          </a:prstGeom>
          <a:ln w="1905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9011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032" y="939800"/>
            <a:ext cx="6679767" cy="4889500"/>
          </a:xfrm>
          <a:prstGeom prst="rect">
            <a:avLst/>
          </a:prstGeom>
        </p:spPr>
      </p:pic>
      <p:sp>
        <p:nvSpPr>
          <p:cNvPr id="2" name="직사각형 1"/>
          <p:cNvSpPr/>
          <p:nvPr/>
        </p:nvSpPr>
        <p:spPr>
          <a:xfrm>
            <a:off x="7664247" y="1388737"/>
            <a:ext cx="4152900" cy="36175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ko-KR" altLang="en-US" sz="1900" b="1"/>
              <a:t>01</a:t>
            </a:r>
            <a:r>
              <a:rPr lang="ko-KR" altLang="en-US" sz="1900" b="1" smtClean="0"/>
              <a:t>. 개인정보 </a:t>
            </a:r>
            <a:r>
              <a:rPr lang="ko-KR" altLang="en-US" sz="1900" b="1"/>
              <a:t>보호교육동영상</a:t>
            </a:r>
          </a:p>
          <a:p>
            <a:pPr>
              <a:lnSpc>
                <a:spcPct val="250000"/>
              </a:lnSpc>
            </a:pPr>
            <a:r>
              <a:rPr lang="ko-KR" altLang="en-US" sz="1900" b="1"/>
              <a:t>02</a:t>
            </a:r>
            <a:r>
              <a:rPr lang="ko-KR" altLang="en-US" sz="1900" b="1" smtClean="0"/>
              <a:t>. 성희롱 </a:t>
            </a:r>
            <a:r>
              <a:rPr lang="ko-KR" altLang="en-US" sz="1900" b="1"/>
              <a:t>예방 교육동영상</a:t>
            </a:r>
          </a:p>
          <a:p>
            <a:pPr>
              <a:lnSpc>
                <a:spcPct val="250000"/>
              </a:lnSpc>
            </a:pPr>
            <a:r>
              <a:rPr lang="ko-KR" altLang="en-US" sz="1900" b="1"/>
              <a:t>03</a:t>
            </a:r>
            <a:r>
              <a:rPr lang="ko-KR" altLang="en-US" sz="1900" b="1" smtClean="0"/>
              <a:t>. 장애인 </a:t>
            </a:r>
            <a:r>
              <a:rPr lang="ko-KR" altLang="en-US" sz="1900" b="1"/>
              <a:t>인식개선교육동영상</a:t>
            </a:r>
          </a:p>
          <a:p>
            <a:pPr>
              <a:lnSpc>
                <a:spcPct val="250000"/>
              </a:lnSpc>
            </a:pPr>
            <a:r>
              <a:rPr lang="ko-KR" altLang="en-US" sz="1900" b="1"/>
              <a:t>04</a:t>
            </a:r>
            <a:r>
              <a:rPr lang="ko-KR" altLang="en-US" sz="1900" b="1" smtClean="0"/>
              <a:t>. 직장 </a:t>
            </a:r>
            <a:r>
              <a:rPr lang="ko-KR" altLang="en-US" sz="1900" b="1"/>
              <a:t>내 괴롭힘 예방교육동영상</a:t>
            </a:r>
          </a:p>
          <a:p>
            <a:pPr>
              <a:lnSpc>
                <a:spcPct val="250000"/>
              </a:lnSpc>
            </a:pPr>
            <a:r>
              <a:rPr lang="ko-KR" altLang="en-US" sz="1900" b="1"/>
              <a:t>05</a:t>
            </a:r>
            <a:r>
              <a:rPr lang="ko-KR" altLang="en-US" sz="1900" b="1" smtClean="0"/>
              <a:t>. 산업안전 </a:t>
            </a:r>
            <a:r>
              <a:rPr lang="ko-KR" altLang="en-US" sz="1900" b="1"/>
              <a:t>보건교육동영상</a:t>
            </a:r>
          </a:p>
        </p:txBody>
      </p:sp>
      <p:sp>
        <p:nvSpPr>
          <p:cNvPr id="3" name="직사각형 2"/>
          <p:cNvSpPr/>
          <p:nvPr/>
        </p:nvSpPr>
        <p:spPr>
          <a:xfrm>
            <a:off x="7486232" y="1117600"/>
            <a:ext cx="4330916" cy="4470400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사각형 설명선 7"/>
          <p:cNvSpPr/>
          <p:nvPr/>
        </p:nvSpPr>
        <p:spPr>
          <a:xfrm>
            <a:off x="7842264" y="515163"/>
            <a:ext cx="3346436" cy="873574"/>
          </a:xfrm>
          <a:prstGeom prst="wedgeRectCallout">
            <a:avLst>
              <a:gd name="adj1" fmla="val 32943"/>
              <a:gd name="adj2" fmla="val 39259"/>
            </a:avLst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bg1"/>
                </a:solidFill>
              </a:rPr>
              <a:t>7. </a:t>
            </a:r>
            <a:r>
              <a:rPr lang="ko-KR" altLang="en-US" b="1" dirty="0" smtClean="0">
                <a:solidFill>
                  <a:schemeClr val="bg1"/>
                </a:solidFill>
              </a:rPr>
              <a:t>강의 수강</a:t>
            </a:r>
            <a:endParaRPr lang="ko-KR" alt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6805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157</Words>
  <Application>Microsoft Office PowerPoint</Application>
  <PresentationFormat>와이드스크린</PresentationFormat>
  <Paragraphs>26</Paragraphs>
  <Slides>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10" baseType="lpstr">
      <vt:lpstr>HY견고딕</vt:lpstr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sch</dc:creator>
  <cp:lastModifiedBy>기본값</cp:lastModifiedBy>
  <cp:revision>73</cp:revision>
  <cp:lastPrinted>2020-12-02T13:06:56Z</cp:lastPrinted>
  <dcterms:created xsi:type="dcterms:W3CDTF">2020-09-17T02:10:29Z</dcterms:created>
  <dcterms:modified xsi:type="dcterms:W3CDTF">2020-12-03T07:19:32Z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SCPROP_SA">
    <vt:lpwstr>C:\Users\기본값\AppData\Local\Microsoft\Windows\INetCache\IE\ENSSWMB0\붙임1._강의신청절차안내.pptx</vt:lpwstr>
  </property>
</Properties>
</file>