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6" r:id="rId4"/>
    <p:sldId id="266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1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2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2744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557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8026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34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934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8856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41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539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993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024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E5D42-0D9A-4DAC-9418-D53561FCCEB8}" type="datetimeFigureOut">
              <a:rPr lang="ko-KR" altLang="en-US" smtClean="0"/>
              <a:t>2024-01-04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189BA-76FE-4276-8C29-6C5341989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75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622300" y="422034"/>
            <a:ext cx="71028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3200" b="1" kern="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32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연구계획서 삽화 제작 프로세스</a:t>
            </a:r>
            <a:endParaRPr lang="ko-KR" altLang="en-US" sz="32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 rot="5400000">
            <a:off x="4162851" y="3296528"/>
            <a:ext cx="3866298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2242402" y="2083379"/>
            <a:ext cx="7708422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937604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9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연구기획팀</a:t>
            </a:r>
            <a:endParaRPr lang="en-US" altLang="ko-KR" sz="19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 algn="ctr"/>
            <a:r>
              <a:rPr lang="ko-KR" altLang="en-US" sz="19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접수</a:t>
            </a:r>
            <a:endParaRPr lang="ko-KR" altLang="en-US" sz="19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1477604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156802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일괄</a:t>
            </a:r>
            <a:endParaRPr lang="en-US" altLang="ko-KR" sz="2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 algn="ctr"/>
            <a:r>
              <a:rPr lang="ko-KR" altLang="en-US" sz="2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작업의뢰</a:t>
            </a:r>
            <a:endParaRPr lang="ko-KR" altLang="en-US" sz="2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696802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5376000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시안제작</a:t>
            </a:r>
            <a:endParaRPr lang="en-US" altLang="ko-KR" sz="2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 algn="ctr"/>
            <a:r>
              <a:rPr lang="en-US" altLang="ko-KR" sz="1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(</a:t>
            </a:r>
            <a:r>
              <a:rPr lang="ko-KR" altLang="en-US" sz="1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업체→기획팀→교수</a:t>
            </a:r>
            <a:r>
              <a:rPr lang="en-US" altLang="ko-KR" sz="1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)</a:t>
            </a:r>
            <a:endParaRPr lang="ko-KR" altLang="en-US" sz="1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5916000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7595198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수정</a:t>
            </a:r>
            <a:endParaRPr lang="ko-KR" altLang="en-US" sz="2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8135198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9814396" y="1543379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최종시안</a:t>
            </a:r>
            <a:endParaRPr lang="ko-KR" altLang="en-US" sz="1000" dirty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10354396" y="136337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5376000" y="4006922"/>
            <a:ext cx="1440000" cy="1440000"/>
          </a:xfrm>
          <a:prstGeom prst="roundRect">
            <a:avLst>
              <a:gd name="adj" fmla="val 343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Rix락-Sans_Pro Bold" panose="00000800000000000000" pitchFamily="50" charset="-127"/>
                <a:ea typeface="Rix락-Sans_Pro Bold" panose="00000800000000000000" pitchFamily="50" charset="-127"/>
              </a:rPr>
              <a:t>피드백</a:t>
            </a:r>
            <a:endParaRPr lang="en-US" altLang="ko-KR" sz="2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5916000" y="3826922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ysClr val="windowText" lastClr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dirty="0">
              <a:solidFill>
                <a:sysClr val="windowText" lastClr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2483781" y="2143765"/>
            <a:ext cx="572752" cy="239227"/>
            <a:chOff x="2471902" y="2448575"/>
            <a:chExt cx="572752" cy="239227"/>
          </a:xfrm>
        </p:grpSpPr>
        <p:sp>
          <p:nvSpPr>
            <p:cNvPr id="64" name="갈매기형 수장 63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갈매기형 수장 64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4697071" y="2143765"/>
            <a:ext cx="572752" cy="239227"/>
            <a:chOff x="2471902" y="2448575"/>
            <a:chExt cx="572752" cy="239227"/>
          </a:xfrm>
        </p:grpSpPr>
        <p:sp>
          <p:nvSpPr>
            <p:cNvPr id="67" name="갈매기형 수장 66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갈매기형 수장 67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 rot="5400000">
            <a:off x="5809623" y="3274796"/>
            <a:ext cx="572752" cy="239227"/>
            <a:chOff x="2471902" y="2448575"/>
            <a:chExt cx="572752" cy="239227"/>
          </a:xfrm>
        </p:grpSpPr>
        <p:sp>
          <p:nvSpPr>
            <p:cNvPr id="70" name="갈매기형 수장 69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갈매기형 수장 70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직사각형 1"/>
          <p:cNvSpPr/>
          <p:nvPr/>
        </p:nvSpPr>
        <p:spPr>
          <a:xfrm>
            <a:off x="0" y="5970493"/>
            <a:ext cx="12192000" cy="8883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6235491"/>
            <a:ext cx="1218109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b="1" dirty="0" smtClean="0">
                <a:solidFill>
                  <a:srgbClr val="0000FF"/>
                </a:solidFill>
              </a:rPr>
              <a:t>※ </a:t>
            </a:r>
            <a:r>
              <a:rPr lang="ko-KR" altLang="en-US" b="1" dirty="0" err="1">
                <a:solidFill>
                  <a:srgbClr val="0000FF"/>
                </a:solidFill>
              </a:rPr>
              <a:t>과제계획서</a:t>
            </a:r>
            <a:r>
              <a:rPr lang="ko-KR" altLang="en-US" b="1" dirty="0">
                <a:solidFill>
                  <a:srgbClr val="0000FF"/>
                </a:solidFill>
              </a:rPr>
              <a:t> 당 </a:t>
            </a:r>
            <a:r>
              <a:rPr lang="en-US" altLang="ko-KR" b="1" dirty="0">
                <a:solidFill>
                  <a:srgbClr val="0000FF"/>
                </a:solidFill>
              </a:rPr>
              <a:t>2~3</a:t>
            </a:r>
            <a:r>
              <a:rPr lang="ko-KR" altLang="en-US" b="1" dirty="0">
                <a:solidFill>
                  <a:srgbClr val="0000FF"/>
                </a:solidFill>
              </a:rPr>
              <a:t>컷 제작 지원</a:t>
            </a:r>
            <a:r>
              <a:rPr lang="en-US" altLang="ko-KR" b="1" dirty="0">
                <a:solidFill>
                  <a:srgbClr val="0000FF"/>
                </a:solidFill>
              </a:rPr>
              <a:t>(</a:t>
            </a:r>
            <a:r>
              <a:rPr lang="ko-KR" altLang="en-US" b="1" dirty="0">
                <a:solidFill>
                  <a:srgbClr val="0000FF"/>
                </a:solidFill>
              </a:rPr>
              <a:t>수정은 </a:t>
            </a:r>
            <a:r>
              <a:rPr lang="en-US" altLang="ko-KR" b="1" dirty="0">
                <a:solidFill>
                  <a:srgbClr val="0000FF"/>
                </a:solidFill>
              </a:rPr>
              <a:t>1</a:t>
            </a:r>
            <a:r>
              <a:rPr lang="ko-KR" altLang="en-US" b="1" dirty="0">
                <a:solidFill>
                  <a:srgbClr val="0000FF"/>
                </a:solidFill>
              </a:rPr>
              <a:t>회만 가능하며</a:t>
            </a:r>
            <a:r>
              <a:rPr lang="en-US" altLang="ko-KR" b="1" dirty="0">
                <a:solidFill>
                  <a:srgbClr val="0000FF"/>
                </a:solidFill>
              </a:rPr>
              <a:t>, </a:t>
            </a:r>
            <a:r>
              <a:rPr lang="ko-KR" altLang="en-US" b="1" dirty="0">
                <a:solidFill>
                  <a:srgbClr val="0000FF"/>
                </a:solidFill>
              </a:rPr>
              <a:t>작업 난이도 등 고려하여 </a:t>
            </a:r>
            <a:r>
              <a:rPr lang="en-US" altLang="ko-KR" b="1" dirty="0">
                <a:solidFill>
                  <a:srgbClr val="0000FF"/>
                </a:solidFill>
              </a:rPr>
              <a:t>2</a:t>
            </a:r>
            <a:r>
              <a:rPr lang="ko-KR" altLang="en-US" b="1" dirty="0">
                <a:solidFill>
                  <a:srgbClr val="0000FF"/>
                </a:solidFill>
              </a:rPr>
              <a:t>컷 또는 </a:t>
            </a:r>
            <a:r>
              <a:rPr lang="en-US" altLang="ko-KR" b="1" dirty="0">
                <a:solidFill>
                  <a:srgbClr val="0000FF"/>
                </a:solidFill>
              </a:rPr>
              <a:t>3</a:t>
            </a:r>
            <a:r>
              <a:rPr lang="ko-KR" altLang="en-US" b="1" dirty="0">
                <a:solidFill>
                  <a:srgbClr val="0000FF"/>
                </a:solidFill>
              </a:rPr>
              <a:t>컷 제작 지원</a:t>
            </a:r>
            <a:r>
              <a:rPr lang="en-US" altLang="ko-KR" b="1" dirty="0">
                <a:solidFill>
                  <a:srgbClr val="0000FF"/>
                </a:solidFill>
              </a:rPr>
              <a:t>)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  <p:grpSp>
        <p:nvGrpSpPr>
          <p:cNvPr id="83" name="그룹 82"/>
          <p:cNvGrpSpPr/>
          <p:nvPr/>
        </p:nvGrpSpPr>
        <p:grpSpPr>
          <a:xfrm>
            <a:off x="6934329" y="2143764"/>
            <a:ext cx="572752" cy="239227"/>
            <a:chOff x="2471902" y="2448575"/>
            <a:chExt cx="572752" cy="239227"/>
          </a:xfrm>
        </p:grpSpPr>
        <p:sp>
          <p:nvSpPr>
            <p:cNvPr id="84" name="갈매기형 수장 83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갈매기형 수장 84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그룹 85"/>
          <p:cNvGrpSpPr/>
          <p:nvPr/>
        </p:nvGrpSpPr>
        <p:grpSpPr>
          <a:xfrm>
            <a:off x="9149422" y="2137764"/>
            <a:ext cx="572752" cy="239227"/>
            <a:chOff x="2471902" y="2448575"/>
            <a:chExt cx="572752" cy="239227"/>
          </a:xfrm>
        </p:grpSpPr>
        <p:sp>
          <p:nvSpPr>
            <p:cNvPr id="87" name="갈매기형 수장 86"/>
            <p:cNvSpPr/>
            <p:nvPr/>
          </p:nvSpPr>
          <p:spPr>
            <a:xfrm>
              <a:off x="2471902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갈매기형 수장 87"/>
            <p:cNvSpPr/>
            <p:nvPr/>
          </p:nvSpPr>
          <p:spPr>
            <a:xfrm>
              <a:off x="2805427" y="2448575"/>
              <a:ext cx="239227" cy="239227"/>
            </a:xfrm>
            <a:prstGeom prst="chevr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413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1583" y="506117"/>
            <a:ext cx="71028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3200" b="1" kern="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32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디자이너와 원활하게 소통하는 방법</a:t>
            </a:r>
            <a:endParaRPr lang="ko-KR" altLang="en-US" sz="32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0770" y="1398618"/>
            <a:ext cx="109943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+mj-ea"/>
                <a:ea typeface="+mj-ea"/>
              </a:rPr>
              <a:t>1. </a:t>
            </a:r>
            <a:r>
              <a:rPr lang="ko-KR" altLang="en-US" sz="2000" b="1" dirty="0" err="1" smtClean="0">
                <a:latin typeface="+mj-ea"/>
                <a:ea typeface="+mj-ea"/>
              </a:rPr>
              <a:t>참조자료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endParaRPr lang="en-US" altLang="ko-KR" sz="1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디자이너는 대게 과업이 부여되었을 때 작업 전 </a:t>
            </a:r>
            <a:r>
              <a:rPr lang="ko-KR" altLang="en-US" sz="1500" dirty="0" err="1" smtClean="0">
                <a:latin typeface="+mn-ea"/>
              </a:rPr>
              <a:t>참조자료를</a:t>
            </a:r>
            <a:r>
              <a:rPr lang="ko-KR" altLang="en-US" sz="1500" dirty="0" smtClean="0">
                <a:latin typeface="+mn-ea"/>
              </a:rPr>
              <a:t> 수집합니다</a:t>
            </a:r>
            <a:r>
              <a:rPr lang="en-US" altLang="ko-KR" sz="1500" dirty="0" smtClean="0">
                <a:latin typeface="+mn-ea"/>
              </a:rPr>
              <a:t>. </a:t>
            </a:r>
            <a:r>
              <a:rPr lang="ko-KR" altLang="en-US" sz="1500" dirty="0" smtClean="0">
                <a:latin typeface="+mn-ea"/>
              </a:rPr>
              <a:t>사용자가 직접 </a:t>
            </a:r>
            <a:r>
              <a:rPr lang="ko-KR" altLang="en-US" sz="1500" dirty="0" err="1" smtClean="0">
                <a:latin typeface="+mn-ea"/>
              </a:rPr>
              <a:t>참조자료를</a:t>
            </a:r>
            <a:r>
              <a:rPr lang="ko-KR" altLang="en-US" sz="1500" dirty="0" smtClean="0">
                <a:latin typeface="+mn-ea"/>
              </a:rPr>
              <a:t> 수집하여 전달 또는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핵심 키워드를 전달하여 </a:t>
            </a:r>
            <a:r>
              <a:rPr lang="ko-KR" altLang="en-US" sz="1500" dirty="0" err="1" smtClean="0">
                <a:latin typeface="+mn-ea"/>
              </a:rPr>
              <a:t>참조자료를</a:t>
            </a:r>
            <a:r>
              <a:rPr lang="ko-KR" altLang="en-US" sz="1500" dirty="0" smtClean="0">
                <a:latin typeface="+mn-ea"/>
              </a:rPr>
              <a:t> 확인할 수 있도록 하면 도움이 됩니다</a:t>
            </a:r>
            <a:r>
              <a:rPr lang="en-US" altLang="ko-KR" sz="1500" dirty="0" smtClean="0"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ko-KR" altLang="en-US" sz="1500" dirty="0" err="1" smtClean="0">
                <a:latin typeface="+mn-ea"/>
              </a:rPr>
              <a:t>참조자료는</a:t>
            </a:r>
            <a:r>
              <a:rPr lang="ko-KR" altLang="en-US" sz="1500" dirty="0" smtClean="0">
                <a:latin typeface="+mn-ea"/>
              </a:rPr>
              <a:t> 과업의 이해를 돕는 </a:t>
            </a:r>
            <a:r>
              <a:rPr lang="ko-KR" altLang="en-US" sz="1500" dirty="0" err="1" smtClean="0">
                <a:latin typeface="+mn-ea"/>
              </a:rPr>
              <a:t>참조자료</a:t>
            </a:r>
            <a:r>
              <a:rPr lang="en-US" altLang="ko-KR" sz="1500" dirty="0" smtClean="0">
                <a:latin typeface="+mn-ea"/>
              </a:rPr>
              <a:t>, </a:t>
            </a:r>
            <a:r>
              <a:rPr lang="ko-KR" altLang="en-US" sz="1500" dirty="0" smtClean="0">
                <a:latin typeface="+mn-ea"/>
              </a:rPr>
              <a:t>원하는 스타일 및 구성에 대한 참조자료로 둘 모두가 확보 된다면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조금 더 원활한 소통이 가능하며</a:t>
            </a:r>
            <a:r>
              <a:rPr lang="en-US" altLang="ko-KR" sz="1500" dirty="0" smtClean="0">
                <a:latin typeface="+mn-ea"/>
              </a:rPr>
              <a:t>, </a:t>
            </a:r>
            <a:r>
              <a:rPr lang="ko-KR" altLang="en-US" sz="1500" dirty="0" smtClean="0">
                <a:latin typeface="+mn-ea"/>
              </a:rPr>
              <a:t>원하는 결과물을 받아 볼 가능성이 높아집니다</a:t>
            </a:r>
            <a:r>
              <a:rPr lang="en-US" altLang="ko-KR" sz="1500" dirty="0" smtClean="0">
                <a:latin typeface="+mn-ea"/>
              </a:rPr>
              <a:t>.</a:t>
            </a:r>
            <a:endParaRPr lang="ko-KR" altLang="en-US" sz="15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0770" y="3381098"/>
            <a:ext cx="11330645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+mj-ea"/>
                <a:ea typeface="+mj-ea"/>
              </a:rPr>
              <a:t>2. </a:t>
            </a:r>
            <a:r>
              <a:rPr lang="ko-KR" altLang="en-US" sz="2000" b="1" dirty="0" err="1" smtClean="0">
                <a:latin typeface="+mj-ea"/>
                <a:ea typeface="+mj-ea"/>
              </a:rPr>
              <a:t>과업설명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endParaRPr lang="en-US" altLang="ko-KR" sz="1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과업의 배경 및 목적</a:t>
            </a:r>
            <a:r>
              <a:rPr lang="en-US" altLang="ko-KR" sz="1500" dirty="0" smtClean="0">
                <a:latin typeface="+mn-ea"/>
              </a:rPr>
              <a:t>, </a:t>
            </a:r>
            <a:r>
              <a:rPr lang="ko-KR" altLang="en-US" sz="1500" dirty="0" smtClean="0">
                <a:latin typeface="+mn-ea"/>
              </a:rPr>
              <a:t>목표 등을 공유하면 과업에 대한 목표의식 공감과 높은 이해도를 바탕으로 사용자의 의도에 부합한 결과물이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나올 가능성이 높아집니다</a:t>
            </a:r>
            <a:r>
              <a:rPr lang="en-US" altLang="ko-KR" sz="1500" dirty="0" smtClean="0">
                <a:latin typeface="+mn-ea"/>
              </a:rPr>
              <a:t>.</a:t>
            </a:r>
            <a:r>
              <a:rPr lang="ko-KR" altLang="en-US" sz="1500" dirty="0" smtClean="0">
                <a:latin typeface="+mn-ea"/>
              </a:rPr>
              <a:t> 강조하고 싶은 부분 또는 전문지식이 필요한 특수한 경우 코멘트를 달거나 </a:t>
            </a:r>
            <a:r>
              <a:rPr lang="ko-KR" altLang="en-US" sz="1500" dirty="0" err="1" smtClean="0">
                <a:latin typeface="+mn-ea"/>
              </a:rPr>
              <a:t>소통매체를</a:t>
            </a:r>
            <a:r>
              <a:rPr lang="ko-KR" altLang="en-US" sz="1500" dirty="0" smtClean="0">
                <a:latin typeface="+mn-ea"/>
              </a:rPr>
              <a:t> 통하여 전달 바랍니다</a:t>
            </a:r>
            <a:r>
              <a:rPr lang="en-US" altLang="ko-KR" sz="1500" dirty="0" smtClean="0">
                <a:latin typeface="+mn-ea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0770" y="5063497"/>
            <a:ext cx="1133064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+mj-ea"/>
                <a:ea typeface="+mj-ea"/>
              </a:rPr>
              <a:t>3. </a:t>
            </a:r>
            <a:r>
              <a:rPr lang="ko-KR" altLang="en-US" sz="2000" b="1" dirty="0" err="1" smtClean="0">
                <a:latin typeface="+mj-ea"/>
                <a:ea typeface="+mj-ea"/>
              </a:rPr>
              <a:t>소통방법</a:t>
            </a:r>
            <a:r>
              <a:rPr lang="ko-KR" altLang="en-US" sz="2000" b="1" dirty="0" smtClean="0">
                <a:latin typeface="+mj-ea"/>
                <a:ea typeface="+mj-ea"/>
              </a:rPr>
              <a:t> 선택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endParaRPr lang="en-US" altLang="ko-KR" sz="1000" dirty="0" smtClean="0">
              <a:latin typeface="Rix락-Sans_Pro Bold" panose="00000800000000000000" pitchFamily="50" charset="-127"/>
              <a:ea typeface="Rix락-Sans_Pro Bold" panose="00000800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500" dirty="0" smtClean="0">
                <a:latin typeface="+mn-ea"/>
              </a:rPr>
              <a:t>이메일 </a:t>
            </a:r>
            <a:r>
              <a:rPr lang="en-US" altLang="ko-KR" sz="1500" dirty="0" smtClean="0">
                <a:latin typeface="+mn-ea"/>
              </a:rPr>
              <a:t>vs </a:t>
            </a:r>
            <a:r>
              <a:rPr lang="ko-KR" altLang="en-US" sz="1500" dirty="0" smtClean="0">
                <a:latin typeface="+mn-ea"/>
              </a:rPr>
              <a:t>핸드폰 </a:t>
            </a:r>
            <a:r>
              <a:rPr lang="en-US" altLang="ko-KR" sz="1500" dirty="0" smtClean="0">
                <a:latin typeface="+mn-ea"/>
              </a:rPr>
              <a:t>vs </a:t>
            </a:r>
            <a:r>
              <a:rPr lang="ko-KR" altLang="en-US" sz="1500" dirty="0" smtClean="0">
                <a:latin typeface="+mn-ea"/>
              </a:rPr>
              <a:t>화상회의  ▶ </a:t>
            </a:r>
            <a:r>
              <a:rPr lang="ko-KR" altLang="en-US" sz="1500" b="1" dirty="0" smtClean="0">
                <a:solidFill>
                  <a:srgbClr val="0000FF"/>
                </a:solidFill>
                <a:latin typeface="+mn-ea"/>
              </a:rPr>
              <a:t>이곳에 작성해주시기 바랍니다</a:t>
            </a:r>
            <a:r>
              <a:rPr lang="en-US" altLang="ko-KR" sz="1500" b="1" dirty="0" smtClean="0">
                <a:solidFill>
                  <a:srgbClr val="0000FF"/>
                </a:solidFill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066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5734050"/>
            <a:ext cx="12192000" cy="11239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" y="2568575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err="1" smtClean="0"/>
              <a:t>img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111359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text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622300" y="533636"/>
            <a:ext cx="10947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20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과업을 위한 이미지와 설명을 삽입해 주세요</a:t>
            </a:r>
            <a:endParaRPr lang="ko-KR" altLang="en-US" sz="20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283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5734050"/>
            <a:ext cx="12192000" cy="11239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" y="2568575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err="1" smtClean="0"/>
              <a:t>img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111359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text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622300" y="533636"/>
            <a:ext cx="10947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" indent="-143510" algn="just" fontAlgn="base"/>
            <a:r>
              <a:rPr lang="ko-KR" altLang="en-US" sz="2000" b="1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과업을 위한 이미지와 설명을 삽입해 주세요</a:t>
            </a:r>
            <a:endParaRPr lang="ko-KR" altLang="en-US" sz="2000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713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186</Words>
  <Application>Microsoft Office PowerPoint</Application>
  <PresentationFormat>와이드스크린</PresentationFormat>
  <Paragraphs>37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HY헤드라인M</vt:lpstr>
      <vt:lpstr>Rix락-Sans_Pro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56</cp:revision>
  <dcterms:created xsi:type="dcterms:W3CDTF">2023-12-05T01:27:07Z</dcterms:created>
  <dcterms:modified xsi:type="dcterms:W3CDTF">2024-01-04T01:03:23Z</dcterms:modified>
</cp:coreProperties>
</file>