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16"/>
  </p:notesMasterIdLst>
  <p:handoutMasterIdLst>
    <p:handoutMasterId r:id="rId17"/>
  </p:handoutMasterIdLst>
  <p:sldIdLst>
    <p:sldId id="332" r:id="rId2"/>
    <p:sldId id="317" r:id="rId3"/>
    <p:sldId id="333" r:id="rId4"/>
    <p:sldId id="516" r:id="rId5"/>
    <p:sldId id="508" r:id="rId6"/>
    <p:sldId id="515" r:id="rId7"/>
    <p:sldId id="514" r:id="rId8"/>
    <p:sldId id="517" r:id="rId9"/>
    <p:sldId id="518" r:id="rId10"/>
    <p:sldId id="520" r:id="rId11"/>
    <p:sldId id="350" r:id="rId12"/>
    <p:sldId id="522" r:id="rId13"/>
    <p:sldId id="365" r:id="rId14"/>
    <p:sldId id="521" r:id="rId15"/>
  </p:sldIdLst>
  <p:sldSz cx="9144000" cy="6858000" type="screen4x3"/>
  <p:notesSz cx="9939338" cy="6807200"/>
  <p:embeddedFontLst>
    <p:embeddedFont>
      <p:font typeface="나눔고딕 ExtraBold" panose="020B0600000101010101" charset="-127"/>
      <p:bold r:id="rId18"/>
    </p:embeddedFont>
    <p:embeddedFont>
      <p:font typeface="나눔고딕" panose="020B0600000101010101" charset="-127"/>
      <p:regular r:id="rId19"/>
      <p:bold r:id="rId20"/>
    </p:embeddedFont>
    <p:embeddedFont>
      <p:font typeface="맑은 고딕" panose="020B0503020000020004" pitchFamily="50" charset="-127"/>
      <p:regular r:id="rId21"/>
      <p:bold r:id="rId22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11B0873A-0AEB-4BF7-B8E2-1EC4AD231641}">
          <p14:sldIdLst>
            <p14:sldId id="332"/>
            <p14:sldId id="317"/>
            <p14:sldId id="333"/>
            <p14:sldId id="516"/>
            <p14:sldId id="508"/>
            <p14:sldId id="515"/>
            <p14:sldId id="514"/>
            <p14:sldId id="517"/>
            <p14:sldId id="518"/>
            <p14:sldId id="520"/>
            <p14:sldId id="350"/>
            <p14:sldId id="522"/>
            <p14:sldId id="365"/>
            <p14:sldId id="5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5">
          <p15:clr>
            <a:srgbClr val="A4A3A4"/>
          </p15:clr>
        </p15:guide>
        <p15:guide id="4" pos="54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0033CC"/>
    <a:srgbClr val="0D47FF"/>
    <a:srgbClr val="0033C4"/>
    <a:srgbClr val="009999"/>
    <a:srgbClr val="0036D0"/>
    <a:srgbClr val="00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1" autoAdjust="0"/>
    <p:restoredTop sz="96357" autoAdjust="0"/>
  </p:normalViewPr>
  <p:slideViewPr>
    <p:cSldViewPr>
      <p:cViewPr varScale="1">
        <p:scale>
          <a:sx n="103" d="100"/>
          <a:sy n="103" d="100"/>
        </p:scale>
        <p:origin x="1272" y="108"/>
      </p:cViewPr>
      <p:guideLst>
        <p:guide orient="horz" pos="2160"/>
        <p:guide pos="2880"/>
        <p:guide pos="295"/>
        <p:guide pos="547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7344" cy="339991"/>
          </a:xfrm>
          <a:prstGeom prst="rect">
            <a:avLst/>
          </a:prstGeom>
        </p:spPr>
        <p:txBody>
          <a:bodyPr vert="horz" lIns="88525" tIns="44263" rIns="88525" bIns="4426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9774" y="0"/>
            <a:ext cx="4307344" cy="339991"/>
          </a:xfrm>
          <a:prstGeom prst="rect">
            <a:avLst/>
          </a:prstGeom>
        </p:spPr>
        <p:txBody>
          <a:bodyPr vert="horz" lIns="88525" tIns="44263" rIns="88525" bIns="44263" rtlCol="0"/>
          <a:lstStyle>
            <a:lvl1pPr algn="r">
              <a:defRPr sz="1200"/>
            </a:lvl1pPr>
          </a:lstStyle>
          <a:p>
            <a:fld id="{8D8C3D8E-B537-48CC-8F52-943C95C9AF7D}" type="datetimeFigureOut">
              <a:rPr lang="ko-KR" altLang="en-US" smtClean="0"/>
              <a:pPr/>
              <a:t>2021-04-08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6466154"/>
            <a:ext cx="4307344" cy="339991"/>
          </a:xfrm>
          <a:prstGeom prst="rect">
            <a:avLst/>
          </a:prstGeom>
        </p:spPr>
        <p:txBody>
          <a:bodyPr vert="horz" lIns="88525" tIns="44263" rIns="88525" bIns="4426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9774" y="6466154"/>
            <a:ext cx="4307344" cy="339991"/>
          </a:xfrm>
          <a:prstGeom prst="rect">
            <a:avLst/>
          </a:prstGeom>
        </p:spPr>
        <p:txBody>
          <a:bodyPr vert="horz" lIns="88525" tIns="44263" rIns="88525" bIns="44263" rtlCol="0" anchor="b"/>
          <a:lstStyle>
            <a:lvl1pPr algn="r">
              <a:defRPr sz="1200"/>
            </a:lvl1pPr>
          </a:lstStyle>
          <a:p>
            <a:fld id="{F0A201E1-1709-4331-B80D-B3B89F54D9FA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44705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307047" cy="340360"/>
          </a:xfrm>
          <a:prstGeom prst="rect">
            <a:avLst/>
          </a:prstGeom>
        </p:spPr>
        <p:txBody>
          <a:bodyPr vert="horz" lIns="92419" tIns="46210" rIns="92419" bIns="4621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9993" y="2"/>
            <a:ext cx="4307047" cy="340360"/>
          </a:xfrm>
          <a:prstGeom prst="rect">
            <a:avLst/>
          </a:prstGeom>
        </p:spPr>
        <p:txBody>
          <a:bodyPr vert="horz" lIns="92419" tIns="46210" rIns="92419" bIns="46210" rtlCol="0"/>
          <a:lstStyle>
            <a:lvl1pPr algn="r">
              <a:defRPr sz="1300"/>
            </a:lvl1pPr>
          </a:lstStyle>
          <a:p>
            <a:fld id="{A662CA75-8E00-4799-9FA3-184133863A5D}" type="datetimeFigureOut">
              <a:rPr lang="ko-KR" altLang="en-US" smtClean="0"/>
              <a:pPr/>
              <a:t>2021-04-08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68663" y="511175"/>
            <a:ext cx="3402012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19" tIns="46210" rIns="92419" bIns="4621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3936" y="3233422"/>
            <a:ext cx="7951470" cy="3063240"/>
          </a:xfrm>
          <a:prstGeom prst="rect">
            <a:avLst/>
          </a:prstGeom>
        </p:spPr>
        <p:txBody>
          <a:bodyPr vert="horz" lIns="92419" tIns="46210" rIns="92419" bIns="4621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6465662"/>
            <a:ext cx="4307047" cy="340360"/>
          </a:xfrm>
          <a:prstGeom prst="rect">
            <a:avLst/>
          </a:prstGeom>
        </p:spPr>
        <p:txBody>
          <a:bodyPr vert="horz" lIns="92419" tIns="46210" rIns="92419" bIns="4621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9993" y="6465662"/>
            <a:ext cx="4307047" cy="340360"/>
          </a:xfrm>
          <a:prstGeom prst="rect">
            <a:avLst/>
          </a:prstGeom>
        </p:spPr>
        <p:txBody>
          <a:bodyPr vert="horz" lIns="92419" tIns="46210" rIns="92419" bIns="46210" rtlCol="0" anchor="b"/>
          <a:lstStyle>
            <a:lvl1pPr algn="r">
              <a:defRPr sz="1300"/>
            </a:lvl1pPr>
          </a:lstStyle>
          <a:p>
            <a:fld id="{319C5C42-1261-4F9B-8894-8EFF6BD1D4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13193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7501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059676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570255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475017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312908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7199868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41765432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1067476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28123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41667779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59580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517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1138"/>
            <a:ext cx="8229600" cy="4525962"/>
          </a:xfrm>
          <a:prstGeom prst="rect">
            <a:avLst/>
          </a:prstGeom>
        </p:spPr>
        <p:txBody>
          <a:bodyPr/>
          <a:lstStyle>
            <a:lvl2pPr>
              <a:buSzPct val="50000"/>
              <a:defRPr/>
            </a:lvl2pPr>
            <a:extLst/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  <a:endParaRPr lang="en-US" dirty="0"/>
          </a:p>
        </p:txBody>
      </p:sp>
      <p:sp>
        <p:nvSpPr>
          <p:cNvPr id="7" name="제목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  <a:prstGeom prst="rect">
            <a:avLst/>
          </a:prstGeom>
        </p:spPr>
        <p:txBody>
          <a:bodyPr rtlCol="0"/>
          <a:lstStyle/>
          <a:p>
            <a:r>
              <a:rPr lang="ko-KR" altLang="en-US" dirty="0"/>
              <a:t>마스터 제목 스타일 편집</a:t>
            </a:r>
            <a:endParaRPr lang="en-US" dirty="0"/>
          </a:p>
        </p:txBody>
      </p:sp>
      <p:sp>
        <p:nvSpPr>
          <p:cNvPr id="4" name="슬라이드 번호 개체 틀 17"/>
          <p:cNvSpPr>
            <a:spLocks noGrp="1"/>
          </p:cNvSpPr>
          <p:nvPr>
            <p:ph type="sldNum" sz="quarter" idx="10"/>
          </p:nvPr>
        </p:nvSpPr>
        <p:spPr>
          <a:xfrm>
            <a:off x="4214813" y="6421438"/>
            <a:ext cx="785812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/>
              <a:t>-</a:t>
            </a:r>
            <a:fld id="{2E8BBF0D-9C95-4A0D-B2BD-6D61B3B5AAE3}" type="slidenum">
              <a:rPr lang="en-US" altLang="ko-KR"/>
              <a:pPr>
                <a:defRPr/>
              </a:pPr>
              <a:t>‹#›</a:t>
            </a:fld>
            <a:r>
              <a:rPr lang="en-US" altLang="ko-KR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601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 userDrawn="1"/>
        </p:nvSpPr>
        <p:spPr bwMode="auto">
          <a:xfrm>
            <a:off x="8702376" y="6555181"/>
            <a:ext cx="442276" cy="334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7237" tIns="43619" rIns="87237" bIns="43619">
            <a:spAutoFit/>
          </a:bodyPr>
          <a:lstStyle/>
          <a:p>
            <a:pPr algn="r" latinLnBrk="0">
              <a:spcBef>
                <a:spcPct val="50000"/>
              </a:spcBef>
              <a:defRPr/>
            </a:pPr>
            <a:fld id="{0A035614-DC4D-431D-9664-8B6560530D26}" type="slidenum">
              <a:rPr lang="en-US" altLang="ko-KR" sz="1600" b="1">
                <a:gradFill>
                  <a:gsLst>
                    <a:gs pos="100000">
                      <a:prstClr val="black">
                        <a:lumMod val="65000"/>
                        <a:lumOff val="35000"/>
                      </a:prstClr>
                    </a:gs>
                    <a:gs pos="100000">
                      <a:prstClr val="white">
                        <a:lumMod val="95000"/>
                      </a:prstClr>
                    </a:gs>
                  </a:gsLst>
                  <a:lin ang="5400000" scaled="0"/>
                </a:gradFill>
                <a:latin typeface="맑은 고딕" pitchFamily="50" charset="-127"/>
                <a:ea typeface="맑은 고딕" pitchFamily="50" charset="-127"/>
              </a:rPr>
              <a:pPr algn="r" latinLnBrk="0">
                <a:spcBef>
                  <a:spcPct val="50000"/>
                </a:spcBef>
                <a:defRPr/>
              </a:pPr>
              <a:t>‹#›</a:t>
            </a:fld>
            <a:endParaRPr lang="en-US" altLang="ko-KR" sz="1600" b="1" dirty="0">
              <a:gradFill>
                <a:gsLst>
                  <a:gs pos="100000">
                    <a:prstClr val="black">
                      <a:lumMod val="65000"/>
                      <a:lumOff val="35000"/>
                    </a:prstClr>
                  </a:gs>
                  <a:gs pos="100000">
                    <a:prstClr val="white">
                      <a:lumMod val="95000"/>
                    </a:prstClr>
                  </a:gs>
                </a:gsLst>
                <a:lin ang="5400000" scaled="0"/>
              </a:gra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4" name="그룹 11"/>
          <p:cNvGrpSpPr/>
          <p:nvPr userDrawn="1"/>
        </p:nvGrpSpPr>
        <p:grpSpPr>
          <a:xfrm>
            <a:off x="460858" y="194492"/>
            <a:ext cx="8267166" cy="668344"/>
            <a:chOff x="460858" y="194492"/>
            <a:chExt cx="8206930" cy="668344"/>
          </a:xfrm>
        </p:grpSpPr>
        <p:sp>
          <p:nvSpPr>
            <p:cNvPr id="5" name="직사각형 4"/>
            <p:cNvSpPr/>
            <p:nvPr userDrawn="1"/>
          </p:nvSpPr>
          <p:spPr>
            <a:xfrm rot="16200000">
              <a:off x="4518539" y="-3246358"/>
              <a:ext cx="55581" cy="8162808"/>
            </a:xfrm>
            <a:prstGeom prst="rect">
              <a:avLst/>
            </a:prstGeom>
            <a:gradFill>
              <a:gsLst>
                <a:gs pos="60000">
                  <a:srgbClr val="00B0F0"/>
                </a:gs>
                <a:gs pos="50000">
                  <a:srgbClr val="0070C0"/>
                </a:gs>
                <a:gs pos="47000">
                  <a:schemeClr val="tx2">
                    <a:lumMod val="75000"/>
                  </a:schemeClr>
                </a:gs>
                <a:gs pos="83000">
                  <a:srgbClr val="0070C0"/>
                </a:gs>
              </a:gsLst>
              <a:lin ang="54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직사각형 5"/>
            <p:cNvSpPr/>
            <p:nvPr userDrawn="1"/>
          </p:nvSpPr>
          <p:spPr>
            <a:xfrm>
              <a:off x="477006" y="215362"/>
              <a:ext cx="8166226" cy="599624"/>
            </a:xfrm>
            <a:prstGeom prst="rect">
              <a:avLst/>
            </a:pr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  <a:alpha val="0"/>
                  </a:schemeClr>
                </a:gs>
              </a:gsLst>
              <a:lin ang="9600000" scaled="0"/>
            </a:gradFill>
            <a:ln w="1587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자유형 7"/>
            <p:cNvSpPr/>
            <p:nvPr userDrawn="1"/>
          </p:nvSpPr>
          <p:spPr>
            <a:xfrm>
              <a:off x="460858" y="204825"/>
              <a:ext cx="8166876" cy="45719"/>
            </a:xfrm>
            <a:custGeom>
              <a:avLst/>
              <a:gdLst>
                <a:gd name="connsiteX0" fmla="*/ 0 w 8134502"/>
                <a:gd name="connsiteY0" fmla="*/ 0 h 0"/>
                <a:gd name="connsiteX1" fmla="*/ 8134502 w 8134502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34502">
                  <a:moveTo>
                    <a:pt x="0" y="0"/>
                  </a:moveTo>
                  <a:lnTo>
                    <a:pt x="8134502" y="0"/>
                  </a:lnTo>
                </a:path>
              </a:pathLst>
            </a:custGeom>
            <a:noFill/>
            <a:ln w="3175" cap="rnd">
              <a:gradFill>
                <a:gsLst>
                  <a:gs pos="100000">
                    <a:schemeClr val="bg1">
                      <a:lumMod val="85000"/>
                    </a:schemeClr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3000000" scaled="0"/>
              </a:gra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자유형 1"/>
            <p:cNvSpPr/>
            <p:nvPr userDrawn="1"/>
          </p:nvSpPr>
          <p:spPr>
            <a:xfrm>
              <a:off x="467829" y="204824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자유형 8"/>
            <p:cNvSpPr/>
            <p:nvPr userDrawn="1"/>
          </p:nvSpPr>
          <p:spPr>
            <a:xfrm>
              <a:off x="8622069" y="194492"/>
              <a:ext cx="45719" cy="607553"/>
            </a:xfrm>
            <a:custGeom>
              <a:avLst/>
              <a:gdLst>
                <a:gd name="connsiteX0" fmla="*/ 0 w 0"/>
                <a:gd name="connsiteY0" fmla="*/ 0 h 637046"/>
                <a:gd name="connsiteX1" fmla="*/ 0 w 0"/>
                <a:gd name="connsiteY1" fmla="*/ 637046 h 637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37046">
                  <a:moveTo>
                    <a:pt x="0" y="0"/>
                  </a:moveTo>
                  <a:lnTo>
                    <a:pt x="0" y="637046"/>
                  </a:lnTo>
                </a:path>
              </a:pathLst>
            </a:custGeom>
            <a:noFill/>
            <a:ln w="6350" cap="rnd">
              <a:solidFill>
                <a:schemeClr val="bg1">
                  <a:lumMod val="85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0988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자유형 14"/>
          <p:cNvSpPr/>
          <p:nvPr/>
        </p:nvSpPr>
        <p:spPr>
          <a:xfrm flipV="1">
            <a:off x="594721" y="2015129"/>
            <a:ext cx="7954557" cy="4571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26" name="그룹 25"/>
          <p:cNvGrpSpPr/>
          <p:nvPr/>
        </p:nvGrpSpPr>
        <p:grpSpPr>
          <a:xfrm>
            <a:off x="1297238" y="4320000"/>
            <a:ext cx="7846762" cy="432000"/>
            <a:chOff x="1297238" y="4356000"/>
            <a:chExt cx="7846762" cy="432000"/>
          </a:xfrm>
        </p:grpSpPr>
        <p:sp>
          <p:nvSpPr>
            <p:cNvPr id="16" name="모서리가 둥근 직사각형 15"/>
            <p:cNvSpPr/>
            <p:nvPr/>
          </p:nvSpPr>
          <p:spPr>
            <a:xfrm>
              <a:off x="1297238" y="4356000"/>
              <a:ext cx="1329148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ko-KR" altLang="en-US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책 임 자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en-US" altLang="ko-KR" sz="2200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</a:t>
              </a:r>
              <a:r>
                <a:rPr lang="ko-KR" altLang="en-US" sz="2200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대학교 </a:t>
              </a:r>
              <a:r>
                <a:rPr lang="en-US" altLang="ko-KR" sz="2200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00000</a:t>
              </a:r>
              <a:r>
                <a:rPr lang="ko-KR" altLang="en-US" sz="2200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학과 교수 </a:t>
              </a:r>
              <a:r>
                <a:rPr lang="en-US" altLang="ko-KR" sz="2200" b="1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000</a:t>
              </a:r>
              <a:endParaRPr lang="ko-KR" altLang="en-US" sz="2200" b="1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182" y="2733018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ctr" eaLnBrk="1" latinLnBrk="0" hangingPunct="1">
              <a:defRPr/>
            </a:pPr>
            <a:r>
              <a:rPr lang="en-US" altLang="ko-KR" sz="24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’21</a:t>
            </a:r>
            <a:r>
              <a:rPr lang="ko-KR" altLang="en-US" sz="2400" kern="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년 </a:t>
            </a:r>
            <a:r>
              <a:rPr lang="ko-KR" altLang="en-US" sz="2400" kern="0" dirty="0" err="1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사외공모</a:t>
            </a:r>
            <a:r>
              <a:rPr lang="ko-KR" altLang="en-US" sz="2400" kern="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 기초연구 수행후보기관 선정</a:t>
            </a:r>
            <a:endParaRPr lang="ko-KR" altLang="en-US" sz="2400" kern="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rgbClr val="00589A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0" y="3564015"/>
            <a:ext cx="9144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lvl="0" algn="ctr" eaLnBrk="1" latinLnBrk="0" hangingPunct="1">
              <a:defRPr/>
            </a:pPr>
            <a:r>
              <a:rPr lang="en-US" altLang="ko-KR" sz="2400" kern="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2021. </a:t>
            </a:r>
            <a:r>
              <a:rPr lang="en-US" altLang="ko-KR" sz="2400" kern="0" dirty="0" smtClean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rPr>
              <a:t>00. 00</a:t>
            </a:r>
            <a:endParaRPr lang="ko-KR" altLang="en-US" sz="2400" kern="0" dirty="0">
              <a:gradFill>
                <a:gsLst>
                  <a:gs pos="100000">
                    <a:schemeClr val="tx1">
                      <a:lumMod val="75000"/>
                      <a:lumOff val="25000"/>
                    </a:schemeClr>
                  </a:gs>
                  <a:gs pos="100000">
                    <a:srgbClr val="00589A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anose="020B0604020202020204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711152" y="1280954"/>
            <a:ext cx="77216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en-US" altLang="ko-KR" sz="4000" b="1" kern="0" dirty="0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000000000(</a:t>
            </a:r>
            <a:r>
              <a:rPr lang="ko-KR" altLang="en-US" sz="4000" b="1" kern="0" dirty="0" err="1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과제명</a:t>
            </a:r>
            <a:r>
              <a:rPr lang="en-US" altLang="ko-KR" sz="4000" b="1" kern="0" dirty="0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)</a:t>
            </a:r>
            <a:endParaRPr lang="ko-KR" altLang="en-US" sz="4000" b="1" kern="0" dirty="0">
              <a:gradFill>
                <a:gsLst>
                  <a:gs pos="0">
                    <a:srgbClr val="1F497D">
                      <a:lumMod val="50000"/>
                    </a:srgbClr>
                  </a:gs>
                  <a:gs pos="100000">
                    <a:srgbClr val="004D86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4790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11468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V. </a:t>
            </a:r>
            <a:r>
              <a:rPr lang="ko-KR" altLang="en-US" sz="3000" dirty="0" err="1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연구체계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97" name="Rectangle 24"/>
          <p:cNvSpPr>
            <a:spLocks noChangeArrowheads="1"/>
          </p:cNvSpPr>
          <p:nvPr/>
        </p:nvSpPr>
        <p:spPr bwMode="auto">
          <a:xfrm>
            <a:off x="521550" y="1134259"/>
            <a:ext cx="618052" cy="45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lnSpc>
                <a:spcPct val="80000"/>
              </a:lnSpc>
              <a:defRPr/>
            </a:pPr>
            <a:r>
              <a:rPr kumimoji="0" lang="ko-KR" altLang="en-US" sz="1400" b="1" kern="0" dirty="0" smtClean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B0600000101010101" charset="-127"/>
                <a:ea typeface="나눔고딕 ExtraBold" panose="020B0600000101010101" charset="-127"/>
              </a:rPr>
              <a:t>연차</a:t>
            </a:r>
            <a:endParaRPr kumimoji="0" lang="en-US" altLang="ko-KR" sz="1400" b="1" kern="0" dirty="0">
              <a:solidFill>
                <a:sysClr val="window" lastClr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99" name="Rectangle 24"/>
          <p:cNvSpPr>
            <a:spLocks noChangeArrowheads="1"/>
          </p:cNvSpPr>
          <p:nvPr/>
        </p:nvSpPr>
        <p:spPr bwMode="auto">
          <a:xfrm>
            <a:off x="521550" y="1649600"/>
            <a:ext cx="618052" cy="380462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0" tIns="46800" rIns="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defRPr/>
            </a:pPr>
            <a:r>
              <a:rPr kumimoji="0" lang="ko-KR" altLang="en-US" sz="1600" b="1" kern="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내용</a:t>
            </a:r>
            <a:endParaRPr kumimoji="0" lang="en-US" altLang="ko-KR" sz="1600" b="1" kern="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0" name="Rectangle 24"/>
          <p:cNvSpPr>
            <a:spLocks noChangeArrowheads="1"/>
          </p:cNvSpPr>
          <p:nvPr/>
        </p:nvSpPr>
        <p:spPr bwMode="auto">
          <a:xfrm>
            <a:off x="521550" y="5549264"/>
            <a:ext cx="618052" cy="56934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fontAlgn="auto" latinLnBrk="0">
              <a:lnSpc>
                <a:spcPct val="80000"/>
              </a:lnSpc>
              <a:defRPr/>
            </a:pPr>
            <a:r>
              <a:rPr kumimoji="0" lang="ko-KR" altLang="en-US" sz="1400" b="1" kern="0" spc="-15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성과물</a:t>
            </a:r>
            <a:endParaRPr kumimoji="0" lang="en-US" altLang="ko-KR" sz="1400" b="1" kern="0" spc="-15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1" name="AutoShape 23"/>
          <p:cNvSpPr>
            <a:spLocks noChangeArrowheads="1"/>
          </p:cNvSpPr>
          <p:nvPr/>
        </p:nvSpPr>
        <p:spPr bwMode="auto">
          <a:xfrm>
            <a:off x="1218783" y="1134258"/>
            <a:ext cx="2501971" cy="450049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1</a:t>
            </a:r>
            <a:r>
              <a:rPr kumimoji="0" lang="ko-KR" altLang="en-US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3" name="오른쪽 화살표 102"/>
          <p:cNvSpPr/>
          <p:nvPr/>
        </p:nvSpPr>
        <p:spPr bwMode="auto">
          <a:xfrm>
            <a:off x="1219415" y="5699165"/>
            <a:ext cx="7407158" cy="2032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5782" tIns="47891" rIns="95782" bIns="47891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57816">
              <a:defRPr/>
            </a:pPr>
            <a:endParaRPr lang="ko-KR" altLang="en-US" sz="1900" i="1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4" name="타원 103"/>
          <p:cNvSpPr/>
          <p:nvPr/>
        </p:nvSpPr>
        <p:spPr bwMode="auto">
          <a:xfrm>
            <a:off x="8081483" y="5667122"/>
            <a:ext cx="281700" cy="32468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C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5" name="타원 104"/>
          <p:cNvSpPr/>
          <p:nvPr/>
        </p:nvSpPr>
        <p:spPr bwMode="auto">
          <a:xfrm>
            <a:off x="3491127" y="5669647"/>
            <a:ext cx="281763" cy="32388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A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6" name="타원 105"/>
          <p:cNvSpPr/>
          <p:nvPr/>
        </p:nvSpPr>
        <p:spPr bwMode="auto">
          <a:xfrm>
            <a:off x="5941417" y="5653880"/>
            <a:ext cx="281763" cy="323885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altLang="ko-KR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B</a:t>
            </a:r>
            <a:endParaRPr lang="ko-KR" altLang="en-US" dirty="0">
              <a:solidFill>
                <a:prstClr val="black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7" name="모서리가 둥근 직사각형 106"/>
          <p:cNvSpPr/>
          <p:nvPr/>
        </p:nvSpPr>
        <p:spPr bwMode="auto">
          <a:xfrm>
            <a:off x="2399573" y="6059528"/>
            <a:ext cx="1373317" cy="204787"/>
          </a:xfrm>
          <a:prstGeom prst="roundRect">
            <a:avLst/>
          </a:prstGeom>
          <a:ln>
            <a:solidFill>
              <a:schemeClr val="accent3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tIns="0" rIns="36000" bIns="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US" altLang="ko-KR" sz="13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</a:t>
            </a:r>
            <a:r>
              <a:rPr lang="ko-KR" altLang="en-US" sz="11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저압 </a:t>
            </a:r>
            <a:r>
              <a:rPr lang="ko-KR" altLang="en-US" sz="1100" b="1" spc="-150" dirty="0" err="1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직류배전망</a:t>
            </a:r>
            <a:r>
              <a:rPr lang="ko-KR" altLang="en-US" sz="11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설계서</a:t>
            </a:r>
            <a:endParaRPr lang="ko-KR" altLang="en-US" sz="1100" b="1" kern="0" spc="-220" dirty="0" smtClean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8" name="모서리가 둥근 직사각형 107"/>
          <p:cNvSpPr/>
          <p:nvPr/>
        </p:nvSpPr>
        <p:spPr bwMode="auto">
          <a:xfrm>
            <a:off x="4654022" y="6059528"/>
            <a:ext cx="1582266" cy="204787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6000" tIns="18000" rIns="360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ko-KR" altLang="en-US" sz="11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실증사이트 및 실증인프라</a:t>
            </a:r>
            <a:endParaRPr lang="ko-KR" altLang="en-US" sz="1100" b="1" kern="0" spc="-150" dirty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09" name="모서리가 둥근 직사각형 108"/>
          <p:cNvSpPr/>
          <p:nvPr/>
        </p:nvSpPr>
        <p:spPr bwMode="auto">
          <a:xfrm>
            <a:off x="6688568" y="6062686"/>
            <a:ext cx="1674615" cy="201629"/>
          </a:xfrm>
          <a:prstGeom prst="roundRect">
            <a:avLst/>
          </a:prstGeom>
          <a:ln>
            <a:solidFill>
              <a:srgbClr val="BF0106"/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36000" tIns="18000" rIns="360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 latinLnBrk="0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11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저압 </a:t>
            </a:r>
            <a:r>
              <a:rPr lang="ko-KR" altLang="en-US" sz="1100" b="1" spc="-150" dirty="0" err="1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직류배전망</a:t>
            </a:r>
            <a:r>
              <a:rPr lang="ko-KR" altLang="en-US" sz="1100" b="1" spc="-150" dirty="0" smtClean="0">
                <a:solidFill>
                  <a:prstClr val="black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운영시스템</a:t>
            </a:r>
            <a:endParaRPr lang="ko-KR" altLang="en-US" sz="1100" b="1" kern="0" spc="-200" dirty="0">
              <a:solidFill>
                <a:sysClr val="windowText" lastClr="00000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10" name="AutoShape 23"/>
          <p:cNvSpPr>
            <a:spLocks noChangeArrowheads="1"/>
          </p:cNvSpPr>
          <p:nvPr/>
        </p:nvSpPr>
        <p:spPr bwMode="auto">
          <a:xfrm>
            <a:off x="3748010" y="1124788"/>
            <a:ext cx="2425654" cy="450049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2</a:t>
            </a:r>
            <a:r>
              <a:rPr kumimoji="0" lang="ko-KR" altLang="en-US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136" name="AutoShape 23"/>
          <p:cNvSpPr>
            <a:spLocks noChangeArrowheads="1"/>
          </p:cNvSpPr>
          <p:nvPr/>
        </p:nvSpPr>
        <p:spPr bwMode="auto">
          <a:xfrm>
            <a:off x="6241801" y="1131942"/>
            <a:ext cx="2425654" cy="450049"/>
          </a:xfrm>
          <a:prstGeom prst="homePlate">
            <a:avLst>
              <a:gd name="adj" fmla="val 24338"/>
            </a:avLst>
          </a:prstGeom>
          <a:solidFill>
            <a:schemeClr val="tx2">
              <a:lumMod val="60000"/>
              <a:lumOff val="40000"/>
            </a:schemeClr>
          </a:solidFill>
          <a:ln w="19050" cap="flat" cmpd="sng" algn="ctr">
            <a:noFill/>
            <a:prstDash val="solid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lIns="90000" tIns="46800" rIns="90000" bIns="46800" anchor="ctr"/>
          <a:lstStyle>
            <a:defPPr>
              <a:defRPr lang="ko-KR"/>
            </a:defPPr>
            <a:lvl1pPr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4572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2pPr>
            <a:lvl3pPr marL="9144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3pPr>
            <a:lvl4pPr marL="13716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4pPr>
            <a:lvl5pPr marL="1828800" algn="ctr" rtl="0" fontAlgn="ctr" latinLnBrk="1">
              <a:spcBef>
                <a:spcPct val="50000"/>
              </a:spcBef>
              <a:spcAft>
                <a:spcPct val="0"/>
              </a:spcAft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sz="1200" kern="120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9pPr>
          </a:lstStyle>
          <a:p>
            <a:pPr defTabSz="939800" fontAlgn="auto" latinLnBrk="0">
              <a:lnSpc>
                <a:spcPct val="80000"/>
              </a:lnSpc>
              <a:spcBef>
                <a:spcPts val="300"/>
              </a:spcBef>
              <a:buClr>
                <a:srgbClr val="4F81BD"/>
              </a:buClr>
              <a:buSzPct val="50000"/>
              <a:defRPr/>
            </a:pPr>
            <a:r>
              <a:rPr kumimoji="0" lang="en-US" altLang="ko-KR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3</a:t>
            </a:r>
            <a:r>
              <a:rPr kumimoji="0" lang="ko-KR" altLang="en-US" b="1" kern="0" spc="-150" dirty="0" smtClean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차년도</a:t>
            </a:r>
            <a:r>
              <a:rPr kumimoji="0" lang="en-US" altLang="ko-KR" b="1" kern="0" spc="-15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(0000.00 ~ 0000.00)</a:t>
            </a:r>
            <a:endParaRPr kumimoji="0" lang="en-US" altLang="ko-KR" b="1" kern="0" spc="-150" dirty="0">
              <a:solidFill>
                <a:srgbClr val="003399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1218783" y="1656600"/>
            <a:ext cx="2382157" cy="3804625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/>
          <p:cNvSpPr/>
          <p:nvPr/>
        </p:nvSpPr>
        <p:spPr>
          <a:xfrm>
            <a:off x="3748010" y="1656600"/>
            <a:ext cx="2382157" cy="3804625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/>
          <p:cNvSpPr/>
          <p:nvPr/>
        </p:nvSpPr>
        <p:spPr>
          <a:xfrm>
            <a:off x="6236288" y="1656600"/>
            <a:ext cx="2382157" cy="3804625"/>
          </a:xfrm>
          <a:prstGeom prst="rect">
            <a:avLst/>
          </a:prstGeom>
          <a:ln>
            <a:tailEnd type="none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AutoShape 39"/>
          <p:cNvSpPr>
            <a:spLocks noChangeArrowheads="1"/>
          </p:cNvSpPr>
          <p:nvPr/>
        </p:nvSpPr>
        <p:spPr bwMode="auto">
          <a:xfrm>
            <a:off x="1418586" y="1768064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6" name="AutoShape 39"/>
          <p:cNvSpPr>
            <a:spLocks noChangeArrowheads="1"/>
          </p:cNvSpPr>
          <p:nvPr/>
        </p:nvSpPr>
        <p:spPr bwMode="auto">
          <a:xfrm>
            <a:off x="1418585" y="2305467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7" name="AutoShape 39"/>
          <p:cNvSpPr>
            <a:spLocks noChangeArrowheads="1"/>
          </p:cNvSpPr>
          <p:nvPr/>
        </p:nvSpPr>
        <p:spPr bwMode="auto">
          <a:xfrm>
            <a:off x="1418584" y="3880958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8" name="AutoShape 39"/>
          <p:cNvSpPr>
            <a:spLocks noChangeArrowheads="1"/>
          </p:cNvSpPr>
          <p:nvPr/>
        </p:nvSpPr>
        <p:spPr bwMode="auto">
          <a:xfrm>
            <a:off x="1418583" y="4412763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69" name="AutoShape 39"/>
          <p:cNvSpPr>
            <a:spLocks noChangeArrowheads="1"/>
          </p:cNvSpPr>
          <p:nvPr/>
        </p:nvSpPr>
        <p:spPr bwMode="auto">
          <a:xfrm>
            <a:off x="1418511" y="4944568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설계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0" name="AutoShape 39"/>
          <p:cNvSpPr>
            <a:spLocks noChangeArrowheads="1"/>
          </p:cNvSpPr>
          <p:nvPr/>
        </p:nvSpPr>
        <p:spPr bwMode="auto">
          <a:xfrm>
            <a:off x="4007805" y="1766197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1" name="AutoShape 39"/>
          <p:cNvSpPr>
            <a:spLocks noChangeArrowheads="1"/>
          </p:cNvSpPr>
          <p:nvPr/>
        </p:nvSpPr>
        <p:spPr bwMode="auto">
          <a:xfrm>
            <a:off x="4007804" y="2303600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2" name="AutoShape 39"/>
          <p:cNvSpPr>
            <a:spLocks noChangeArrowheads="1"/>
          </p:cNvSpPr>
          <p:nvPr/>
        </p:nvSpPr>
        <p:spPr bwMode="auto">
          <a:xfrm>
            <a:off x="6529500" y="1763815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시스템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3" name="AutoShape 39"/>
          <p:cNvSpPr>
            <a:spLocks noChangeArrowheads="1"/>
          </p:cNvSpPr>
          <p:nvPr/>
        </p:nvSpPr>
        <p:spPr bwMode="auto">
          <a:xfrm>
            <a:off x="6529499" y="2301218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검증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4" name="AutoShape 39"/>
          <p:cNvSpPr>
            <a:spLocks noChangeArrowheads="1"/>
          </p:cNvSpPr>
          <p:nvPr/>
        </p:nvSpPr>
        <p:spPr bwMode="auto">
          <a:xfrm>
            <a:off x="4007804" y="2832768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5" name="AutoShape 39"/>
          <p:cNvSpPr>
            <a:spLocks noChangeArrowheads="1"/>
          </p:cNvSpPr>
          <p:nvPr/>
        </p:nvSpPr>
        <p:spPr bwMode="auto">
          <a:xfrm>
            <a:off x="4007803" y="3370171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3">
              <a:lumMod val="20000"/>
              <a:lumOff val="8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개발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6" name="AutoShape 39"/>
          <p:cNvSpPr>
            <a:spLocks noChangeArrowheads="1"/>
          </p:cNvSpPr>
          <p:nvPr/>
        </p:nvSpPr>
        <p:spPr bwMode="auto">
          <a:xfrm>
            <a:off x="4007803" y="3880958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kumimoji="0"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구축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7" name="AutoShape 39"/>
          <p:cNvSpPr>
            <a:spLocks noChangeArrowheads="1"/>
          </p:cNvSpPr>
          <p:nvPr/>
        </p:nvSpPr>
        <p:spPr bwMode="auto">
          <a:xfrm>
            <a:off x="4007802" y="4412763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구축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8" name="AutoShape 39"/>
          <p:cNvSpPr>
            <a:spLocks noChangeArrowheads="1"/>
          </p:cNvSpPr>
          <p:nvPr/>
        </p:nvSpPr>
        <p:spPr bwMode="auto">
          <a:xfrm>
            <a:off x="6529499" y="3870639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 dirty="0" smtClean="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시험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sp>
        <p:nvSpPr>
          <p:cNvPr id="79" name="AutoShape 39"/>
          <p:cNvSpPr>
            <a:spLocks noChangeArrowheads="1"/>
          </p:cNvSpPr>
          <p:nvPr/>
        </p:nvSpPr>
        <p:spPr bwMode="auto">
          <a:xfrm>
            <a:off x="6529498" y="4402444"/>
            <a:ext cx="1888111" cy="374642"/>
          </a:xfrm>
          <a:prstGeom prst="homePlate">
            <a:avLst>
              <a:gd name="adj" fmla="val 14649"/>
            </a:avLst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0" tIns="0" rIns="0" bIns="0" anchor="ctr"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ctr">
              <a:lnSpc>
                <a:spcPts val="1100"/>
              </a:lnSpc>
              <a:spcBef>
                <a:spcPts val="0"/>
              </a:spcBef>
              <a:defRPr/>
            </a:pPr>
            <a:r>
              <a:rPr lang="ko-KR" altLang="en-US" sz="900" b="1" spc="-170">
                <a:solidFill>
                  <a:schemeClr val="tx1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검증</a:t>
            </a:r>
            <a:endParaRPr kumimoji="0" lang="ko-KR" altLang="ko-KR" sz="900" b="1" spc="-170" dirty="0" smtClean="0">
              <a:solidFill>
                <a:schemeClr val="tx1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</p:txBody>
      </p:sp>
      <p:cxnSp>
        <p:nvCxnSpPr>
          <p:cNvPr id="80" name="직선 화살표 연결선 79"/>
          <p:cNvCxnSpPr>
            <a:stCxn id="65" idx="3"/>
            <a:endCxn id="70" idx="1"/>
          </p:cNvCxnSpPr>
          <p:nvPr/>
        </p:nvCxnSpPr>
        <p:spPr>
          <a:xfrm flipV="1">
            <a:off x="3306697" y="1953518"/>
            <a:ext cx="701108" cy="1867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/>
          <p:cNvCxnSpPr>
            <a:stCxn id="66" idx="3"/>
            <a:endCxn id="70" idx="1"/>
          </p:cNvCxnSpPr>
          <p:nvPr/>
        </p:nvCxnSpPr>
        <p:spPr>
          <a:xfrm flipV="1">
            <a:off x="3306696" y="1953518"/>
            <a:ext cx="701109" cy="53927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>
            <a:stCxn id="70" idx="2"/>
            <a:endCxn id="71" idx="0"/>
          </p:cNvCxnSpPr>
          <p:nvPr/>
        </p:nvCxnSpPr>
        <p:spPr>
          <a:xfrm flipH="1">
            <a:off x="4925687" y="2140839"/>
            <a:ext cx="1" cy="162761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직선 화살표 연결선 88"/>
          <p:cNvCxnSpPr>
            <a:stCxn id="75" idx="0"/>
            <a:endCxn id="74" idx="2"/>
          </p:cNvCxnSpPr>
          <p:nvPr/>
        </p:nvCxnSpPr>
        <p:spPr>
          <a:xfrm flipV="1">
            <a:off x="4925686" y="3207410"/>
            <a:ext cx="1" cy="162761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>
            <a:stCxn id="71" idx="2"/>
            <a:endCxn id="74" idx="0"/>
          </p:cNvCxnSpPr>
          <p:nvPr/>
        </p:nvCxnSpPr>
        <p:spPr>
          <a:xfrm>
            <a:off x="4925687" y="2678242"/>
            <a:ext cx="0" cy="154526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직선 화살표 연결선 111"/>
          <p:cNvCxnSpPr>
            <a:stCxn id="70" idx="3"/>
            <a:endCxn id="72" idx="1"/>
          </p:cNvCxnSpPr>
          <p:nvPr/>
        </p:nvCxnSpPr>
        <p:spPr>
          <a:xfrm flipV="1">
            <a:off x="5895916" y="1951136"/>
            <a:ext cx="633584" cy="2382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직선 화살표 연결선 113"/>
          <p:cNvCxnSpPr>
            <a:stCxn id="74" idx="3"/>
            <a:endCxn id="72" idx="1"/>
          </p:cNvCxnSpPr>
          <p:nvPr/>
        </p:nvCxnSpPr>
        <p:spPr>
          <a:xfrm flipV="1">
            <a:off x="5895915" y="1951136"/>
            <a:ext cx="633585" cy="1068953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직선 화살표 연결선 119"/>
          <p:cNvCxnSpPr>
            <a:stCxn id="72" idx="2"/>
            <a:endCxn id="73" idx="0"/>
          </p:cNvCxnSpPr>
          <p:nvPr/>
        </p:nvCxnSpPr>
        <p:spPr>
          <a:xfrm flipH="1">
            <a:off x="7447382" y="2138457"/>
            <a:ext cx="1" cy="162761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직선 화살표 연결선 120"/>
          <p:cNvCxnSpPr>
            <a:stCxn id="76" idx="2"/>
            <a:endCxn id="77" idx="0"/>
          </p:cNvCxnSpPr>
          <p:nvPr/>
        </p:nvCxnSpPr>
        <p:spPr>
          <a:xfrm flipH="1">
            <a:off x="4925685" y="4255600"/>
            <a:ext cx="1" cy="157163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직선 화살표 연결선 121"/>
          <p:cNvCxnSpPr>
            <a:stCxn id="78" idx="2"/>
            <a:endCxn id="79" idx="0"/>
          </p:cNvCxnSpPr>
          <p:nvPr/>
        </p:nvCxnSpPr>
        <p:spPr>
          <a:xfrm flipH="1">
            <a:off x="7447381" y="4245281"/>
            <a:ext cx="1" cy="157163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직선 화살표 연결선 122"/>
          <p:cNvCxnSpPr>
            <a:stCxn id="67" idx="3"/>
            <a:endCxn id="76" idx="1"/>
          </p:cNvCxnSpPr>
          <p:nvPr/>
        </p:nvCxnSpPr>
        <p:spPr>
          <a:xfrm>
            <a:off x="3306695" y="4068279"/>
            <a:ext cx="701108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직선 화살표 연결선 123"/>
          <p:cNvCxnSpPr>
            <a:stCxn id="68" idx="3"/>
            <a:endCxn id="77" idx="1"/>
          </p:cNvCxnSpPr>
          <p:nvPr/>
        </p:nvCxnSpPr>
        <p:spPr>
          <a:xfrm>
            <a:off x="3306694" y="4600084"/>
            <a:ext cx="701108" cy="0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직선 화살표 연결선 124"/>
          <p:cNvCxnSpPr>
            <a:stCxn id="69" idx="3"/>
          </p:cNvCxnSpPr>
          <p:nvPr/>
        </p:nvCxnSpPr>
        <p:spPr>
          <a:xfrm flipV="1">
            <a:off x="3306622" y="4605682"/>
            <a:ext cx="701181" cy="526207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직선 화살표 연결선 132"/>
          <p:cNvCxnSpPr>
            <a:stCxn id="76" idx="3"/>
            <a:endCxn id="78" idx="1"/>
          </p:cNvCxnSpPr>
          <p:nvPr/>
        </p:nvCxnSpPr>
        <p:spPr>
          <a:xfrm flipV="1">
            <a:off x="5895914" y="4057960"/>
            <a:ext cx="633585" cy="10319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직선 화살표 연결선 133"/>
          <p:cNvCxnSpPr>
            <a:stCxn id="77" idx="3"/>
            <a:endCxn id="79" idx="1"/>
          </p:cNvCxnSpPr>
          <p:nvPr/>
        </p:nvCxnSpPr>
        <p:spPr>
          <a:xfrm flipV="1">
            <a:off x="5895913" y="4589765"/>
            <a:ext cx="633585" cy="10319"/>
          </a:xfrm>
          <a:prstGeom prst="straightConnector1">
            <a:avLst/>
          </a:prstGeom>
          <a:ln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792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423385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VI. </a:t>
            </a:r>
            <a:r>
              <a:rPr lang="ko-KR" altLang="en-US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활용계획 및 기대성과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9" name="모서리가 둥근 직사각형 8"/>
          <p:cNvSpPr/>
          <p:nvPr/>
        </p:nvSpPr>
        <p:spPr>
          <a:xfrm>
            <a:off x="463840" y="1285502"/>
            <a:ext cx="8211294" cy="211665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endParaRPr lang="ko-KR" altLang="en-US" sz="1600" dirty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0" name="모서리가 둥근 직사각형 8"/>
          <p:cNvSpPr/>
          <p:nvPr/>
        </p:nvSpPr>
        <p:spPr>
          <a:xfrm>
            <a:off x="463840" y="3835762"/>
            <a:ext cx="8211294" cy="2698582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16000" rtlCol="0" anchor="t" anchorCtr="0"/>
          <a:lstStyle/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r>
              <a:rPr lang="en-US" altLang="ko-KR" sz="1600" b="1" dirty="0" smtClean="0">
                <a:solidFill>
                  <a:schemeClr val="tx1"/>
                </a:solidFill>
                <a:latin typeface="나눔고딕" panose="020B0600000101010101" charset="-127"/>
                <a:ea typeface="나눔고딕" panose="020B0600000101010101" charset="-127"/>
              </a:rPr>
              <a:t> </a:t>
            </a:r>
            <a:r>
              <a:rPr lang="ko-KR" altLang="en-US" sz="1600" b="1" dirty="0" smtClean="0">
                <a:solidFill>
                  <a:schemeClr val="tx1"/>
                </a:solidFill>
                <a:latin typeface="나눔고딕" panose="020B0600000101010101" charset="-127"/>
                <a:ea typeface="나눔고딕" panose="020B0600000101010101" charset="-127"/>
              </a:rPr>
              <a:t>기대성과</a:t>
            </a:r>
            <a:endParaRPr lang="en-US" altLang="ko-KR" sz="1600" b="1" dirty="0" smtClean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 smtClean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 smtClean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  <a:p>
            <a:pPr marL="285750" indent="-285750" algn="just">
              <a:lnSpc>
                <a:spcPct val="120000"/>
              </a:lnSpc>
              <a:spcBef>
                <a:spcPct val="20000"/>
              </a:spcBef>
              <a:buClr>
                <a:srgbClr val="002060"/>
              </a:buClr>
              <a:buFont typeface="Wingdings" pitchFamily="2" charset="2"/>
              <a:buChar char="u"/>
              <a:defRPr/>
            </a:pPr>
            <a:endParaRPr lang="en-US" altLang="ko-KR" b="1" dirty="0">
              <a:solidFill>
                <a:schemeClr val="tx1"/>
              </a:solidFill>
              <a:latin typeface="나눔고딕" panose="020B0600000101010101" charset="-127"/>
              <a:ea typeface="나눔고딕" panose="020B0600000101010101" charset="-127"/>
            </a:endParaRPr>
          </a:p>
        </p:txBody>
      </p:sp>
      <p:pic>
        <p:nvPicPr>
          <p:cNvPr id="21" name="Picture 3" descr="E:\PNG\기타\빛광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18" y="3551799"/>
            <a:ext cx="1075867" cy="3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AutoShape 55"/>
          <p:cNvSpPr>
            <a:spLocks noChangeArrowheads="1"/>
          </p:cNvSpPr>
          <p:nvPr/>
        </p:nvSpPr>
        <p:spPr bwMode="auto">
          <a:xfrm>
            <a:off x="463841" y="3520873"/>
            <a:ext cx="3100047" cy="397739"/>
          </a:xfrm>
          <a:prstGeom prst="roundRect">
            <a:avLst>
              <a:gd name="adj" fmla="val 0"/>
            </a:avLst>
          </a:prstGeom>
          <a:solidFill>
            <a:srgbClr val="A24912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46160" y="3581579"/>
            <a:ext cx="310551" cy="275114"/>
          </a:xfrm>
          <a:prstGeom prst="roundRect">
            <a:avLst/>
          </a:prstGeom>
          <a:solidFill>
            <a:srgbClr val="592007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4" name="제목 114"/>
          <p:cNvSpPr txBox="1">
            <a:spLocks/>
          </p:cNvSpPr>
          <p:nvPr/>
        </p:nvSpPr>
        <p:spPr>
          <a:xfrm>
            <a:off x="504745" y="3598529"/>
            <a:ext cx="397214" cy="237233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dirty="0" smtClean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2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861492" y="3530086"/>
            <a:ext cx="1014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dirty="0" smtClean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기대성과</a:t>
            </a:r>
            <a:endParaRPr lang="ko-KR" altLang="en-US" kern="0" spc="-70" dirty="0">
              <a:gradFill>
                <a:gsLst>
                  <a:gs pos="100000">
                    <a:prstClr val="white"/>
                  </a:gs>
                  <a:gs pos="100000">
                    <a:prstClr val="white"/>
                  </a:gs>
                </a:gsLst>
                <a:lin ang="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6" name="Rectangle 56"/>
          <p:cNvSpPr>
            <a:spLocks noChangeArrowheads="1"/>
          </p:cNvSpPr>
          <p:nvPr/>
        </p:nvSpPr>
        <p:spPr bwMode="auto">
          <a:xfrm>
            <a:off x="467544" y="3847213"/>
            <a:ext cx="1943458" cy="211857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 dirty="0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7" name="AutoShape 55"/>
          <p:cNvSpPr>
            <a:spLocks noChangeArrowheads="1"/>
          </p:cNvSpPr>
          <p:nvPr/>
        </p:nvSpPr>
        <p:spPr bwMode="auto">
          <a:xfrm>
            <a:off x="463841" y="1052736"/>
            <a:ext cx="3100047" cy="388615"/>
          </a:xfrm>
          <a:prstGeom prst="roundRect">
            <a:avLst>
              <a:gd name="adj" fmla="val 0"/>
            </a:avLst>
          </a:prstGeom>
          <a:solidFill>
            <a:srgbClr val="186E26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46160" y="1112049"/>
            <a:ext cx="310551" cy="268803"/>
          </a:xfrm>
          <a:prstGeom prst="roundRect">
            <a:avLst/>
          </a:prstGeom>
          <a:solidFill>
            <a:srgbClr val="092D12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6" name="제목 114"/>
          <p:cNvSpPr txBox="1">
            <a:spLocks/>
          </p:cNvSpPr>
          <p:nvPr/>
        </p:nvSpPr>
        <p:spPr>
          <a:xfrm>
            <a:off x="504745" y="1128611"/>
            <a:ext cx="397214" cy="23179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dirty="0" smtClean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1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37" name="Rectangle 56"/>
          <p:cNvSpPr>
            <a:spLocks noChangeArrowheads="1"/>
          </p:cNvSpPr>
          <p:nvPr/>
        </p:nvSpPr>
        <p:spPr bwMode="auto">
          <a:xfrm>
            <a:off x="468301" y="1065262"/>
            <a:ext cx="4970473" cy="222548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61492" y="1061738"/>
            <a:ext cx="10143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dirty="0" smtClean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활용계획</a:t>
            </a:r>
            <a:endParaRPr lang="ko-KR" altLang="en-US" kern="0" spc="-70" dirty="0">
              <a:gradFill>
                <a:gsLst>
                  <a:gs pos="100000">
                    <a:prstClr val="white"/>
                  </a:gs>
                  <a:gs pos="100000">
                    <a:prstClr val="white"/>
                  </a:gs>
                </a:gsLst>
                <a:lin ang="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0457144"/>
              </p:ext>
            </p:extLst>
          </p:nvPr>
        </p:nvGraphicFramePr>
        <p:xfrm>
          <a:off x="625271" y="1556792"/>
          <a:ext cx="7907168" cy="1547797"/>
        </p:xfrm>
        <a:graphic>
          <a:graphicData uri="http://schemas.openxmlformats.org/drawingml/2006/table">
            <a:tbl>
              <a:tblPr>
                <a:solidFill>
                  <a:schemeClr val="bg1"/>
                </a:solidFill>
              </a:tblPr>
              <a:tblGrid>
                <a:gridCol w="33260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20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0119">
                  <a:extLst>
                    <a:ext uri="{9D8B030D-6E8A-4147-A177-3AD203B41FA5}">
                      <a16:colId xmlns:a16="http://schemas.microsoft.com/office/drawing/2014/main" val="4251515967"/>
                    </a:ext>
                  </a:extLst>
                </a:gridCol>
              </a:tblGrid>
              <a:tr h="32441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대 표 성 과 물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방 법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기관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활 용 시 기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44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506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440">
                <a:tc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ko-KR" sz="12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80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4233851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VI. </a:t>
            </a:r>
            <a:r>
              <a:rPr lang="ko-KR" altLang="en-US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활용계획 및 기대성과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9" name="모서리가 둥근 직사각형 8"/>
          <p:cNvSpPr/>
          <p:nvPr/>
        </p:nvSpPr>
        <p:spPr>
          <a:xfrm>
            <a:off x="463840" y="1285501"/>
            <a:ext cx="8211294" cy="313360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endParaRPr lang="ko-KR" altLang="en-US" sz="1600" dirty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27" name="AutoShape 55"/>
          <p:cNvSpPr>
            <a:spLocks noChangeArrowheads="1"/>
          </p:cNvSpPr>
          <p:nvPr/>
        </p:nvSpPr>
        <p:spPr bwMode="auto">
          <a:xfrm>
            <a:off x="463841" y="1052736"/>
            <a:ext cx="3100047" cy="388615"/>
          </a:xfrm>
          <a:prstGeom prst="roundRect">
            <a:avLst>
              <a:gd name="adj" fmla="val 0"/>
            </a:avLst>
          </a:prstGeom>
          <a:solidFill>
            <a:srgbClr val="003399"/>
          </a:solidFill>
          <a:ln w="3175">
            <a:solidFill>
              <a:srgbClr val="969696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46160" y="1112049"/>
            <a:ext cx="310551" cy="268803"/>
          </a:xfrm>
          <a:prstGeom prst="roundRect">
            <a:avLst/>
          </a:prstGeom>
          <a:solidFill>
            <a:srgbClr val="092D12"/>
          </a:solidFill>
          <a:ln w="9525">
            <a:noFill/>
            <a:tailEnd type="oval" w="sm" len="sm"/>
          </a:ln>
          <a:effectLst>
            <a:innerShdw blurRad="1143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6" name="제목 114"/>
          <p:cNvSpPr txBox="1">
            <a:spLocks/>
          </p:cNvSpPr>
          <p:nvPr/>
        </p:nvSpPr>
        <p:spPr>
          <a:xfrm>
            <a:off x="504745" y="1128611"/>
            <a:ext cx="397214" cy="231791"/>
          </a:xfrm>
          <a:prstGeom prst="rect">
            <a:avLst/>
          </a:prstGeom>
          <a:effectLst>
            <a:outerShdw blurRad="76200" dir="5400000" algn="ctr" rotWithShape="0">
              <a:sysClr val="windowText" lastClr="000000"/>
            </a:outerShdw>
          </a:effectLst>
        </p:spPr>
        <p:txBody>
          <a:bodyPr anchor="ctr" anchorCtr="0"/>
          <a:lstStyle/>
          <a:p>
            <a:pPr algn="ctr" eaLnBrk="0" latinLnBrk="0" hangingPunct="0">
              <a:defRPr/>
            </a:pPr>
            <a:r>
              <a:rPr lang="en-US" altLang="ko-KR" b="1" kern="0" smtClean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3</a:t>
            </a:r>
            <a:endParaRPr lang="ko-KR" altLang="en-US" b="1" kern="0" dirty="0">
              <a:gradFill>
                <a:gsLst>
                  <a:gs pos="100000">
                    <a:prstClr val="white"/>
                  </a:gs>
                  <a:gs pos="100000">
                    <a:srgbClr val="0070C0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sp>
        <p:nvSpPr>
          <p:cNvPr id="37" name="Rectangle 56"/>
          <p:cNvSpPr>
            <a:spLocks noChangeArrowheads="1"/>
          </p:cNvSpPr>
          <p:nvPr/>
        </p:nvSpPr>
        <p:spPr bwMode="auto">
          <a:xfrm>
            <a:off x="468301" y="1065262"/>
            <a:ext cx="4970473" cy="222548"/>
          </a:xfrm>
          <a:prstGeom prst="rect">
            <a:avLst/>
          </a:prstGeom>
          <a:gradFill rotWithShape="1">
            <a:gsLst>
              <a:gs pos="0">
                <a:srgbClr val="767676">
                  <a:alpha val="0"/>
                </a:srgbClr>
              </a:gs>
              <a:gs pos="100000">
                <a:srgbClr val="FFFFFF">
                  <a:alpha val="9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endParaRPr lang="ko-KR" altLang="en-US">
              <a:solidFill>
                <a:prstClr val="black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8" name="직사각형 37"/>
          <p:cNvSpPr/>
          <p:nvPr/>
        </p:nvSpPr>
        <p:spPr>
          <a:xfrm>
            <a:off x="861492" y="1061738"/>
            <a:ext cx="1484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latinLnBrk="0" hangingPunct="0">
              <a:defRPr/>
            </a:pPr>
            <a:r>
              <a:rPr lang="ko-KR" altLang="en-US" kern="0" spc="-70" smtClean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rPr>
              <a:t>정량적 성과물</a:t>
            </a:r>
            <a:endParaRPr lang="ko-KR" altLang="en-US" kern="0" spc="-70" dirty="0">
              <a:gradFill>
                <a:gsLst>
                  <a:gs pos="100000">
                    <a:prstClr val="white"/>
                  </a:gs>
                  <a:gs pos="100000">
                    <a:prstClr val="white"/>
                  </a:gs>
                </a:gsLst>
                <a:lin ang="0" scaled="0"/>
              </a:gradFill>
              <a:latin typeface="나눔고딕 ExtraBold" pitchFamily="50" charset="-127"/>
              <a:ea typeface="나눔고딕 ExtraBold" pitchFamily="50" charset="-127"/>
              <a:cs typeface="Arial" pitchFamily="34" charset="0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070575"/>
              </p:ext>
            </p:extLst>
          </p:nvPr>
        </p:nvGraphicFramePr>
        <p:xfrm>
          <a:off x="611560" y="1575882"/>
          <a:ext cx="7987961" cy="2693238"/>
        </p:xfrm>
        <a:graphic>
          <a:graphicData uri="http://schemas.openxmlformats.org/drawingml/2006/table">
            <a:tbl>
              <a:tblPr>
                <a:solidFill>
                  <a:schemeClr val="bg1"/>
                </a:solidFill>
              </a:tblPr>
              <a:tblGrid>
                <a:gridCol w="99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0130">
                  <a:extLst>
                    <a:ext uri="{9D8B030D-6E8A-4147-A177-3AD203B41FA5}">
                      <a16:colId xmlns:a16="http://schemas.microsoft.com/office/drawing/2014/main" val="4124275446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1911852565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0053">
                  <a:extLst>
                    <a:ext uri="{9D8B030D-6E8A-4147-A177-3AD203B41FA5}">
                      <a16:colId xmlns:a16="http://schemas.microsoft.com/office/drawing/2014/main" val="268658496"/>
                    </a:ext>
                  </a:extLst>
                </a:gridCol>
                <a:gridCol w="855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5075">
                  <a:extLst>
                    <a:ext uri="{9D8B030D-6E8A-4147-A177-3AD203B41FA5}">
                      <a16:colId xmlns:a16="http://schemas.microsoft.com/office/drawing/2014/main" val="48849876"/>
                    </a:ext>
                  </a:extLst>
                </a:gridCol>
                <a:gridCol w="2857391">
                  <a:extLst>
                    <a:ext uri="{9D8B030D-6E8A-4147-A177-3AD203B41FA5}">
                      <a16:colId xmlns:a16="http://schemas.microsoft.com/office/drawing/2014/main" val="4251515967"/>
                    </a:ext>
                  </a:extLst>
                </a:gridCol>
              </a:tblGrid>
              <a:tr h="38649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성과항목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성과구분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연차별 목표치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종료 후 </a:t>
                      </a:r>
                      <a:r>
                        <a:rPr lang="en-US" altLang="ko-KR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5</a:t>
                      </a:r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년이내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합  계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</a:rPr>
                        <a:t>비  고</a:t>
                      </a:r>
                      <a:endParaRPr lang="ko-KR" altLang="en-US" sz="1400" b="1" dirty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649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1</a:t>
                      </a:r>
                      <a:r>
                        <a:rPr kumimoji="0" lang="ko-KR" altLang="en-US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2</a:t>
                      </a:r>
                      <a:r>
                        <a:rPr kumimoji="0" lang="ko-KR" altLang="en-US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kumimoji="0" lang="ko-KR" altLang="en-US" sz="14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3</a:t>
                      </a:r>
                      <a:r>
                        <a:rPr kumimoji="0" lang="ko-KR" altLang="en-US" sz="1400" b="1" kern="1200" baseline="0" smtClean="0">
                          <a:solidFill>
                            <a:schemeClr val="tx1"/>
                          </a:solidFill>
                          <a:latin typeface="나눔고딕" panose="020B0600000101010101" charset="-127"/>
                          <a:ea typeface="나눔고딕" panose="020B0600000101010101" charset="-127"/>
                          <a:cs typeface="+mn-cs"/>
                        </a:rPr>
                        <a:t>차</a:t>
                      </a:r>
                      <a:endParaRPr kumimoji="0" lang="ko-KR" altLang="en-US" sz="14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ko-KR" altLang="en-US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0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논  문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SCI(E)</a:t>
                      </a:r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급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비 </a:t>
                      </a:r>
                      <a:r>
                        <a:rPr lang="en-US" altLang="ko-KR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SCI</a:t>
                      </a:r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급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1751934"/>
                  </a:ext>
                </a:extLst>
              </a:tr>
              <a:tr h="2590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지적재산권</a:t>
                      </a:r>
                      <a:r>
                        <a:rPr lang="en-US" altLang="ko-KR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(</a:t>
                      </a:r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특허</a:t>
                      </a:r>
                      <a:r>
                        <a:rPr lang="en-US" altLang="ko-KR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)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출원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98530270"/>
                  </a:ext>
                </a:extLst>
              </a:tr>
              <a:tr h="2590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등록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44368826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후속과제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후속과제연계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1854096"/>
                  </a:ext>
                </a:extLst>
              </a:tr>
              <a:tr h="1828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인력양성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취업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06495589"/>
                  </a:ext>
                </a:extLst>
              </a:tr>
              <a:tr h="1828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4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smtClean="0">
                          <a:latin typeface="나눔고딕" panose="020B0600000101010101" charset="-127"/>
                          <a:ea typeface="나눔고딕" panose="020B0600000101010101" charset="-127"/>
                        </a:rPr>
                        <a:t>진학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kumimoji="0" lang="ko-KR" altLang="en-US" sz="1200" b="1" kern="1200" baseline="0" dirty="0" smtClean="0">
                        <a:solidFill>
                          <a:schemeClr val="tx1"/>
                        </a:solidFill>
                        <a:latin typeface="나눔고딕" panose="020B0600000101010101" charset="-127"/>
                        <a:ea typeface="나눔고딕" panose="020B0600000101010101" charset="-127"/>
                        <a:cs typeface="+mn-cs"/>
                      </a:endParaRPr>
                    </a:p>
                  </a:txBody>
                  <a:tcPr marL="19399" marR="19399" marT="17907" marB="1790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1" dirty="0" smtClean="0">
                        <a:latin typeface="나눔고딕" panose="020B0600000101010101" charset="-127"/>
                        <a:ea typeface="나눔고딕" panose="020B0600000101010101" charset="-127"/>
                      </a:endParaRPr>
                    </a:p>
                  </a:txBody>
                  <a:tcPr marL="99060" marR="9906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87883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7378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C:\Users\Administrator\Desktop\보도용-1페이지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390" b="85807"/>
          <a:stretch/>
        </p:blipFill>
        <p:spPr bwMode="auto">
          <a:xfrm>
            <a:off x="251520" y="123110"/>
            <a:ext cx="8838660" cy="973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직사각형 105"/>
          <p:cNvSpPr/>
          <p:nvPr/>
        </p:nvSpPr>
        <p:spPr>
          <a:xfrm>
            <a:off x="2051720" y="2852936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ko-KR" altLang="en-US" sz="6600" b="1" kern="0" spc="-300" dirty="0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감사합니다</a:t>
            </a:r>
            <a:endParaRPr lang="ko-KR" altLang="en-US" sz="6600" b="1" kern="0" spc="-300" dirty="0">
              <a:gradFill>
                <a:gsLst>
                  <a:gs pos="0">
                    <a:srgbClr val="1F497D">
                      <a:lumMod val="50000"/>
                    </a:srgbClr>
                  </a:gs>
                  <a:gs pos="100000">
                    <a:srgbClr val="004D86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995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EC03C72A-F68B-4B5A-B03C-029685222AB2}"/>
              </a:ext>
            </a:extLst>
          </p:cNvPr>
          <p:cNvSpPr/>
          <p:nvPr/>
        </p:nvSpPr>
        <p:spPr>
          <a:xfrm>
            <a:off x="2015716" y="2636912"/>
            <a:ext cx="511256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330325" eaLnBrk="0" latinLnBrk="0" hangingPunct="0">
              <a:buSzPct val="100000"/>
              <a:defRPr/>
            </a:pPr>
            <a:r>
              <a:rPr lang="ko-KR" altLang="en-US" sz="6600" b="1" kern="0" spc="-300" dirty="0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참고자료</a:t>
            </a:r>
            <a:endParaRPr lang="ko-KR" altLang="en-US" sz="6600" b="1" kern="0" spc="-300" dirty="0">
              <a:gradFill>
                <a:gsLst>
                  <a:gs pos="0">
                    <a:srgbClr val="1F497D">
                      <a:lumMod val="50000"/>
                    </a:srgbClr>
                  </a:gs>
                  <a:gs pos="100000">
                    <a:srgbClr val="004D86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81363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1115616" y="332656"/>
            <a:ext cx="80283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330325" eaLnBrk="0" latinLnBrk="0" hangingPunct="0">
              <a:buSzPct val="100000"/>
              <a:defRPr/>
            </a:pPr>
            <a:r>
              <a:rPr lang="ko-KR" altLang="en-US" sz="4000" b="1" kern="0" dirty="0" smtClean="0">
                <a:gradFill>
                  <a:gsLst>
                    <a:gs pos="0">
                      <a:srgbClr val="1F497D">
                        <a:lumMod val="50000"/>
                      </a:srgbClr>
                    </a:gs>
                    <a:gs pos="100000">
                      <a:srgbClr val="004D86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목차</a:t>
            </a:r>
            <a:endParaRPr lang="ko-KR" altLang="en-US" sz="4000" b="1" kern="0" dirty="0">
              <a:gradFill>
                <a:gsLst>
                  <a:gs pos="0">
                    <a:srgbClr val="1F497D">
                      <a:lumMod val="50000"/>
                    </a:srgbClr>
                  </a:gs>
                  <a:gs pos="100000">
                    <a:srgbClr val="004D86"/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5" name="자유형 14"/>
          <p:cNvSpPr/>
          <p:nvPr/>
        </p:nvSpPr>
        <p:spPr>
          <a:xfrm flipV="1">
            <a:off x="1189443" y="1052736"/>
            <a:ext cx="7954557" cy="45719"/>
          </a:xfrm>
          <a:custGeom>
            <a:avLst/>
            <a:gdLst>
              <a:gd name="connsiteX0" fmla="*/ 0 w 8334302"/>
              <a:gd name="connsiteY0" fmla="*/ 0 h 0"/>
              <a:gd name="connsiteX1" fmla="*/ 8334302 w 8334302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34302">
                <a:moveTo>
                  <a:pt x="0" y="0"/>
                </a:moveTo>
                <a:lnTo>
                  <a:pt x="8334302" y="0"/>
                </a:lnTo>
              </a:path>
            </a:pathLst>
          </a:custGeom>
          <a:noFill/>
          <a:ln w="19050" cap="rnd">
            <a:solidFill>
              <a:schemeClr val="accent1">
                <a:lumMod val="75000"/>
              </a:schemeClr>
            </a:solidFill>
            <a:tailEnd type="none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33" name="그룹 32"/>
          <p:cNvGrpSpPr/>
          <p:nvPr/>
        </p:nvGrpSpPr>
        <p:grpSpPr>
          <a:xfrm>
            <a:off x="2051720" y="1403976"/>
            <a:ext cx="7092280" cy="432000"/>
            <a:chOff x="2051720" y="4356000"/>
            <a:chExt cx="7092280" cy="432000"/>
          </a:xfrm>
        </p:grpSpPr>
        <p:sp>
          <p:nvSpPr>
            <p:cNvPr id="34" name="모서리가 둥근 직사각형 33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5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연구</a:t>
              </a:r>
              <a:r>
                <a:rPr lang="en-US" altLang="ko-KR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 </a:t>
              </a: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개요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2051720" y="2276881"/>
            <a:ext cx="7092280" cy="432000"/>
            <a:chOff x="2051720" y="4356000"/>
            <a:chExt cx="7092280" cy="432000"/>
          </a:xfrm>
        </p:grpSpPr>
        <p:sp>
          <p:nvSpPr>
            <p:cNvPr id="52" name="모서리가 둥근 직사각형 51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II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3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연구</a:t>
              </a:r>
              <a:r>
                <a:rPr lang="en-US" altLang="ko-KR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 </a:t>
              </a: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필요성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2051720" y="3158850"/>
            <a:ext cx="7092280" cy="432000"/>
            <a:chOff x="2051720" y="4356000"/>
            <a:chExt cx="7092280" cy="432000"/>
          </a:xfrm>
        </p:grpSpPr>
        <p:sp>
          <p:nvSpPr>
            <p:cNvPr id="55" name="모서리가 둥근 직사각형 54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III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6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연구개발 목표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16" name="그룹 15"/>
          <p:cNvGrpSpPr/>
          <p:nvPr/>
        </p:nvGrpSpPr>
        <p:grpSpPr>
          <a:xfrm>
            <a:off x="2051720" y="4023051"/>
            <a:ext cx="7092280" cy="432000"/>
            <a:chOff x="2051720" y="4356000"/>
            <a:chExt cx="7092280" cy="432000"/>
          </a:xfrm>
        </p:grpSpPr>
        <p:sp>
          <p:nvSpPr>
            <p:cNvPr id="17" name="모서리가 둥근 직사각형 16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IV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연구개발 내용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>
            <a:off x="2051720" y="4914165"/>
            <a:ext cx="7092280" cy="432000"/>
            <a:chOff x="2051720" y="4356000"/>
            <a:chExt cx="7092280" cy="432000"/>
          </a:xfrm>
        </p:grpSpPr>
        <p:sp>
          <p:nvSpPr>
            <p:cNvPr id="23" name="모서리가 둥근 직사각형 22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V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추진 체계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  <p:grpSp>
        <p:nvGrpSpPr>
          <p:cNvPr id="25" name="그룹 24"/>
          <p:cNvGrpSpPr/>
          <p:nvPr/>
        </p:nvGrpSpPr>
        <p:grpSpPr>
          <a:xfrm>
            <a:off x="2051720" y="5877320"/>
            <a:ext cx="7092280" cy="432000"/>
            <a:chOff x="2051720" y="4356000"/>
            <a:chExt cx="7092280" cy="432000"/>
          </a:xfrm>
        </p:grpSpPr>
        <p:sp>
          <p:nvSpPr>
            <p:cNvPr id="26" name="모서리가 둥근 직사각형 25"/>
            <p:cNvSpPr/>
            <p:nvPr/>
          </p:nvSpPr>
          <p:spPr>
            <a:xfrm>
              <a:off x="2051720" y="4356000"/>
              <a:ext cx="574666" cy="432000"/>
            </a:xfrm>
            <a:prstGeom prst="roundRect">
              <a:avLst>
                <a:gd name="adj" fmla="val 0"/>
              </a:avLst>
            </a:prstGeom>
            <a:solidFill>
              <a:schemeClr val="accent1">
                <a:lumMod val="75000"/>
              </a:schemeClr>
            </a:solidFill>
            <a:ln w="9525" cap="rnd">
              <a:noFill/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6000" tIns="36000" rIns="36000" bIns="36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Aft>
                  <a:spcPct val="0"/>
                </a:spcAft>
                <a:buClr>
                  <a:prstClr val="black">
                    <a:lumMod val="85000"/>
                    <a:lumOff val="15000"/>
                  </a:prstClr>
                </a:buClr>
              </a:pPr>
              <a:r>
                <a:rPr kumimoji="1" lang="en-US" altLang="ko-KR" sz="2000" b="1" dirty="0" smtClean="0">
                  <a:gradFill>
                    <a:gsLst>
                      <a:gs pos="100000">
                        <a:schemeClr val="bg1"/>
                      </a:gs>
                      <a:gs pos="100000">
                        <a:srgbClr val="FFFFFF">
                          <a:lumMod val="85000"/>
                          <a:alpha val="0"/>
                        </a:srgbClr>
                      </a:gs>
                    </a:gsLst>
                    <a:lin ang="10800000" scaled="0"/>
                  </a:gradFill>
                  <a:latin typeface="나눔고딕 ExtraBold" pitchFamily="50" charset="-127"/>
                  <a:ea typeface="나눔고딕 ExtraBold" pitchFamily="50" charset="-127"/>
                </a:rPr>
                <a:t>VI</a:t>
              </a:r>
              <a:endParaRPr kumimoji="1" lang="ko-KR" altLang="en-US" sz="2000" b="1" dirty="0">
                <a:gradFill>
                  <a:gsLst>
                    <a:gs pos="100000">
                      <a:schemeClr val="bg1"/>
                    </a:gs>
                    <a:gs pos="100000">
                      <a:srgbClr val="FFFFFF">
                        <a:lumMod val="85000"/>
                        <a:alpha val="0"/>
                      </a:srgbClr>
                    </a:gs>
                  </a:gsLst>
                  <a:lin ang="10800000" scaled="0"/>
                </a:gra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27" name="Text Box 5"/>
            <p:cNvSpPr txBox="1">
              <a:spLocks noChangeArrowheads="1"/>
            </p:cNvSpPr>
            <p:nvPr/>
          </p:nvSpPr>
          <p:spPr bwMode="auto">
            <a:xfrm>
              <a:off x="2715960" y="4356000"/>
              <a:ext cx="6428040" cy="432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000" tIns="36000" rIns="36000" bIns="36000" anchor="ctr" anchorCtr="0">
              <a:no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defRPr>
              </a:lvl9pPr>
            </a:lstStyle>
            <a:p>
              <a:pPr lvl="0" eaLnBrk="1" latinLnBrk="0" hangingPunct="1">
                <a:defRPr/>
              </a:pPr>
              <a:r>
                <a:rPr lang="ko-KR" altLang="en-US" sz="2200" kern="0" dirty="0" smtClean="0">
                  <a:gradFill>
                    <a:gsLst>
                      <a:gs pos="100000">
                        <a:schemeClr val="tx1">
                          <a:lumMod val="75000"/>
                          <a:lumOff val="25000"/>
                        </a:schemeClr>
                      </a:gs>
                      <a:gs pos="100000">
                        <a:srgbClr val="00589A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anose="020B0604020202020204" pitchFamily="34" charset="0"/>
                </a:rPr>
                <a:t>활용계획 및 기대성과</a:t>
              </a:r>
              <a:endParaRPr lang="ko-KR" altLang="en-US" sz="2200" kern="0" dirty="0">
                <a:gradFill>
                  <a:gsLst>
                    <a:gs pos="10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rgbClr val="00589A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90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05857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I. </a:t>
            </a:r>
            <a:r>
              <a:rPr lang="ko-KR" altLang="en-US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 개요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85" name="모서리가 둥근 직사각형 8"/>
          <p:cNvSpPr/>
          <p:nvPr/>
        </p:nvSpPr>
        <p:spPr>
          <a:xfrm>
            <a:off x="463840" y="1223755"/>
            <a:ext cx="8173089" cy="5228727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spc="-100" dirty="0" err="1" smtClean="0">
                <a:solidFill>
                  <a:schemeClr val="tx2">
                    <a:lumMod val="75000"/>
                  </a:schemeClr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과제명</a:t>
            </a:r>
            <a:r>
              <a:rPr lang="ko-KR" altLang="en-US" sz="1900" b="1" spc="-100" dirty="0" smtClean="0">
                <a:solidFill>
                  <a:schemeClr val="tx2">
                    <a:lumMod val="75000"/>
                  </a:schemeClr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</a:t>
            </a:r>
            <a:r>
              <a:rPr lang="en-US" altLang="ko-KR" sz="1900" b="1" spc="-100" dirty="0" smtClean="0">
                <a:solidFill>
                  <a:schemeClr val="tx2">
                    <a:lumMod val="75000"/>
                  </a:schemeClr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</a:t>
            </a:r>
            <a:r>
              <a:rPr lang="en-US" altLang="ko-KR" sz="1900" dirty="0" smtClean="0">
                <a:solidFill>
                  <a:schemeClr val="tx2">
                    <a:lumMod val="75000"/>
                  </a:schemeClr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000000000 </a:t>
            </a:r>
            <a:r>
              <a:rPr lang="ko-KR" altLang="en-US" sz="1900" dirty="0" smtClean="0">
                <a:solidFill>
                  <a:schemeClr val="tx2">
                    <a:lumMod val="75000"/>
                  </a:schemeClr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기술개발</a:t>
            </a:r>
            <a:endParaRPr lang="en-US" altLang="ko-KR" sz="1900" b="1" spc="-100" dirty="0" smtClean="0">
              <a:solidFill>
                <a:schemeClr val="tx2">
                  <a:lumMod val="75000"/>
                </a:schemeClr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연구기간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’21.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00 ~ ’23. 00(36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개월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)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총 연구비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2.2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억 원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(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현금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1.5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억원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, 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현물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0.7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억원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)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endParaRPr lang="en-US" altLang="ko-KR" sz="19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>
              <a:lnSpc>
                <a:spcPct val="150000"/>
              </a:lnSpc>
            </a:pPr>
            <a:endParaRPr lang="en-US" altLang="ko-KR" sz="19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소요인력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36MM</a:t>
            </a:r>
          </a:p>
          <a:p>
            <a:pPr marL="342900" indent="-342900">
              <a:lnSpc>
                <a:spcPct val="150000"/>
              </a:lnSpc>
              <a:buBlip>
                <a:blip r:embed="rId3"/>
              </a:buBlip>
            </a:pPr>
            <a:r>
              <a:rPr lang="ko-KR" altLang="en-US" sz="1900" b="1" dirty="0" err="1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기술분류</a:t>
            </a:r>
            <a:endParaRPr lang="en-US" altLang="ko-KR" sz="19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900" b="1" dirty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      - 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분야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에너지 </a:t>
            </a:r>
            <a:r>
              <a:rPr lang="ko-KR" altLang="en-US" sz="1900" b="1" dirty="0" err="1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신산업</a:t>
            </a:r>
            <a:endParaRPr lang="en-US" altLang="ko-KR" sz="19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900" b="1" dirty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      - </a:t>
            </a:r>
            <a:r>
              <a:rPr lang="ko-KR" altLang="en-US" sz="1900" b="1" dirty="0" err="1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로드맵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기술 </a:t>
            </a: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: 4.1 </a:t>
            </a:r>
            <a:r>
              <a:rPr lang="ko-KR" altLang="en-US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전기화학적 에너지 생산</a:t>
            </a:r>
            <a:endParaRPr lang="en-US" altLang="ko-KR" sz="1600" b="1" dirty="0" smtClean="0">
              <a:solidFill>
                <a:srgbClr val="002060"/>
              </a:solidFill>
              <a:latin typeface="나눔고딕 ExtraBold" panose="020B0600000101010101" charset="-127"/>
              <a:ea typeface="나눔고딕 ExtraBold" panose="020B0600000101010101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900" b="1" dirty="0" smtClean="0">
                <a:solidFill>
                  <a:srgbClr val="002060"/>
                </a:solidFill>
                <a:latin typeface="나눔고딕 ExtraBold" panose="020B0600000101010101" charset="-127"/>
                <a:ea typeface="나눔고딕 ExtraBold" panose="020B0600000101010101" charset="-127"/>
              </a:rPr>
              <a:t>     </a:t>
            </a:r>
          </a:p>
        </p:txBody>
      </p:sp>
      <p:graphicFrame>
        <p:nvGraphicFramePr>
          <p:cNvPr id="26" name="표 25">
            <a:extLst>
              <a:ext uri="{FF2B5EF4-FFF2-40B4-BE49-F238E27FC236}">
                <a16:creationId xmlns:a16="http://schemas.microsoft.com/office/drawing/2014/main" id="{FA518356-337E-48F2-8A8C-D1732DD5DB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499545"/>
              </p:ext>
            </p:extLst>
          </p:nvPr>
        </p:nvGraphicFramePr>
        <p:xfrm>
          <a:off x="791580" y="2663915"/>
          <a:ext cx="4039629" cy="1575175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85243">
                  <a:extLst>
                    <a:ext uri="{9D8B030D-6E8A-4147-A177-3AD203B41FA5}">
                      <a16:colId xmlns:a16="http://schemas.microsoft.com/office/drawing/2014/main" val="197501403"/>
                    </a:ext>
                  </a:extLst>
                </a:gridCol>
                <a:gridCol w="585243">
                  <a:extLst>
                    <a:ext uri="{9D8B030D-6E8A-4147-A177-3AD203B41FA5}">
                      <a16:colId xmlns:a16="http://schemas.microsoft.com/office/drawing/2014/main" val="1485629863"/>
                    </a:ext>
                  </a:extLst>
                </a:gridCol>
                <a:gridCol w="945482">
                  <a:extLst>
                    <a:ext uri="{9D8B030D-6E8A-4147-A177-3AD203B41FA5}">
                      <a16:colId xmlns:a16="http://schemas.microsoft.com/office/drawing/2014/main" val="2511524629"/>
                    </a:ext>
                  </a:extLst>
                </a:gridCol>
                <a:gridCol w="992756">
                  <a:extLst>
                    <a:ext uri="{9D8B030D-6E8A-4147-A177-3AD203B41FA5}">
                      <a16:colId xmlns:a16="http://schemas.microsoft.com/office/drawing/2014/main" val="1802277106"/>
                    </a:ext>
                  </a:extLst>
                </a:gridCol>
                <a:gridCol w="930905">
                  <a:extLst>
                    <a:ext uri="{9D8B030D-6E8A-4147-A177-3AD203B41FA5}">
                      <a16:colId xmlns:a16="http://schemas.microsoft.com/office/drawing/2014/main" val="798754958"/>
                    </a:ext>
                  </a:extLst>
                </a:gridCol>
              </a:tblGrid>
              <a:tr h="526510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구 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 금</a:t>
                      </a:r>
                      <a:endParaRPr lang="en-US" altLang="ko-KR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[</a:t>
                      </a:r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억 원</a:t>
                      </a:r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]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현 물</a:t>
                      </a:r>
                      <a:endParaRPr lang="en-US" altLang="ko-KR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[</a:t>
                      </a:r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억 원</a:t>
                      </a:r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]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합 계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51952161"/>
                  </a:ext>
                </a:extLst>
              </a:tr>
              <a:tr h="349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재원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한전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1.5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1.5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45968976"/>
                  </a:ext>
                </a:extLst>
              </a:tr>
              <a:tr h="34955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예산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참여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0.7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0.7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4399879"/>
                  </a:ext>
                </a:extLst>
              </a:tr>
              <a:tr h="34955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합 계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1.5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0.7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latin typeface="나눔고딕" panose="020B0600000101010101" charset="-127"/>
                          <a:ea typeface="나눔고딕" panose="020B0600000101010101" charset="-127"/>
                          <a:cs typeface="나눔고딕" panose="020B0600000101010101" charset="-127"/>
                        </a:rPr>
                        <a:t>2.2</a:t>
                      </a:r>
                      <a:endParaRPr lang="ko-KR" altLang="en-US" sz="1200" b="1" dirty="0">
                        <a:latin typeface="나눔고딕" panose="020B0600000101010101" charset="-127"/>
                        <a:ea typeface="나눔고딕" panose="020B0600000101010101" charset="-127"/>
                        <a:cs typeface="나눔고딕" panose="020B0600000101010101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832669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01805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058577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I. </a:t>
            </a:r>
            <a:r>
              <a:rPr lang="ko-KR" altLang="en-US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 개요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2" name="그룹 1"/>
          <p:cNvGrpSpPr/>
          <p:nvPr/>
        </p:nvGrpSpPr>
        <p:grpSpPr>
          <a:xfrm>
            <a:off x="467486" y="980729"/>
            <a:ext cx="3876628" cy="5472607"/>
            <a:chOff x="611560" y="980729"/>
            <a:chExt cx="3588480" cy="5472607"/>
          </a:xfrm>
        </p:grpSpPr>
        <p:sp>
          <p:nvSpPr>
            <p:cNvPr id="84" name="모서리가 둥근 직사각형 83"/>
            <p:cNvSpPr/>
            <p:nvPr/>
          </p:nvSpPr>
          <p:spPr>
            <a:xfrm>
              <a:off x="611560" y="1196752"/>
              <a:ext cx="3588480" cy="5256584"/>
            </a:xfrm>
            <a:prstGeom prst="roundRect">
              <a:avLst>
                <a:gd name="adj" fmla="val 711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92" name="모서리가 둥근 직사각형 91"/>
            <p:cNvSpPr/>
            <p:nvPr/>
          </p:nvSpPr>
          <p:spPr bwMode="auto">
            <a:xfrm>
              <a:off x="744856" y="980729"/>
              <a:ext cx="3300175" cy="375899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b="1" spc="200" dirty="0">
                  <a:solidFill>
                    <a:schemeClr val="bg1"/>
                  </a:solidFill>
                  <a:latin typeface="나눔고딕 ExtraBold" panose="020B0600000101010101" charset="-127"/>
                  <a:ea typeface="나눔고딕 ExtraBold" panose="020B0600000101010101" charset="-127"/>
                </a:rPr>
                <a:t>As-Is</a:t>
              </a:r>
              <a:endParaRPr lang="ko-KR" altLang="en-US" b="1" spc="200" dirty="0">
                <a:solidFill>
                  <a:schemeClr val="bg1"/>
                </a:solidFill>
                <a:latin typeface="나눔고딕 ExtraBold" panose="020B0600000101010101" charset="-127"/>
                <a:ea typeface="나눔고딕 ExtraBold" panose="020B0600000101010101" charset="-127"/>
              </a:endParaRPr>
            </a:p>
          </p:txBody>
        </p:sp>
        <p:sp>
          <p:nvSpPr>
            <p:cNvPr id="96" name="모서리가 둥근 직사각형 8"/>
            <p:cNvSpPr/>
            <p:nvPr/>
          </p:nvSpPr>
          <p:spPr>
            <a:xfrm>
              <a:off x="713881" y="1496054"/>
              <a:ext cx="3368436" cy="4858271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grpSp>
          <p:nvGrpSpPr>
            <p:cNvPr id="97" name="그룹 127"/>
            <p:cNvGrpSpPr/>
            <p:nvPr/>
          </p:nvGrpSpPr>
          <p:grpSpPr>
            <a:xfrm>
              <a:off x="718730" y="1420566"/>
              <a:ext cx="3376436" cy="405340"/>
              <a:chOff x="4572691" y="3091013"/>
              <a:chExt cx="2663605" cy="777966"/>
            </a:xfrm>
          </p:grpSpPr>
          <p:sp>
            <p:nvSpPr>
              <p:cNvPr id="99" name="모서리가 둥근 직사각형 98"/>
              <p:cNvSpPr/>
              <p:nvPr/>
            </p:nvSpPr>
            <p:spPr>
              <a:xfrm>
                <a:off x="4598852" y="3091013"/>
                <a:ext cx="2607019" cy="777966"/>
              </a:xfrm>
              <a:prstGeom prst="roundRect">
                <a:avLst>
                  <a:gd name="adj" fmla="val 0"/>
                </a:avLst>
              </a:prstGeom>
              <a:solidFill>
                <a:srgbClr val="1B7B46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pic>
            <p:nvPicPr>
              <p:cNvPr id="101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620520" y="3159286"/>
                <a:ext cx="2068723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2" name="자유형 101"/>
              <p:cNvSpPr/>
              <p:nvPr/>
            </p:nvSpPr>
            <p:spPr>
              <a:xfrm>
                <a:off x="7203406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03" name="자유형 102"/>
              <p:cNvSpPr/>
              <p:nvPr/>
            </p:nvSpPr>
            <p:spPr>
              <a:xfrm flipH="1">
                <a:off x="4572691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04" name="직사각형 103"/>
              <p:cNvSpPr/>
              <p:nvPr/>
            </p:nvSpPr>
            <p:spPr>
              <a:xfrm>
                <a:off x="4595372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</p:grpSp>
        <p:sp>
          <p:nvSpPr>
            <p:cNvPr id="98" name="제목 114"/>
            <p:cNvSpPr txBox="1">
              <a:spLocks/>
            </p:cNvSpPr>
            <p:nvPr/>
          </p:nvSpPr>
          <p:spPr>
            <a:xfrm>
              <a:off x="785624" y="1433447"/>
              <a:ext cx="3228433" cy="369380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5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추세</a:t>
              </a:r>
              <a:endParaRPr lang="ko-KR" altLang="en-US" b="1" kern="0" spc="-15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94" name="직사각형 93"/>
            <p:cNvSpPr/>
            <p:nvPr/>
          </p:nvSpPr>
          <p:spPr>
            <a:xfrm>
              <a:off x="740574" y="1844824"/>
              <a:ext cx="328629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실증</a:t>
              </a:r>
              <a:endParaRPr lang="en-US" altLang="ko-KR" sz="14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환경</a:t>
              </a:r>
              <a:endParaRPr lang="en-US" altLang="ko-KR" sz="14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endParaRPr>
            </a:p>
            <a:p>
              <a:pPr marL="449263">
                <a:lnSpc>
                  <a:spcPct val="150000"/>
                </a:lnSpc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변화</a:t>
              </a:r>
              <a:endParaRPr lang="ko-KR" altLang="en-US" sz="1400" b="1" kern="0" spc="-200" dirty="0">
                <a:solidFill>
                  <a:srgbClr val="002060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95" name="오른쪽 화살표 94"/>
            <p:cNvSpPr/>
            <p:nvPr/>
          </p:nvSpPr>
          <p:spPr>
            <a:xfrm>
              <a:off x="1052442" y="2636917"/>
              <a:ext cx="163737" cy="125668"/>
            </a:xfrm>
            <a:prstGeom prst="rightArrow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/>
          <p:cNvGrpSpPr/>
          <p:nvPr/>
        </p:nvGrpSpPr>
        <p:grpSpPr>
          <a:xfrm>
            <a:off x="5067055" y="980729"/>
            <a:ext cx="3588480" cy="5472607"/>
            <a:chOff x="5035165" y="980729"/>
            <a:chExt cx="3588480" cy="5472607"/>
          </a:xfrm>
        </p:grpSpPr>
        <p:sp>
          <p:nvSpPr>
            <p:cNvPr id="83" name="모서리가 둥근 직사각형 82"/>
            <p:cNvSpPr/>
            <p:nvPr/>
          </p:nvSpPr>
          <p:spPr>
            <a:xfrm>
              <a:off x="5035165" y="1196752"/>
              <a:ext cx="3588480" cy="5256584"/>
            </a:xfrm>
            <a:prstGeom prst="roundRect">
              <a:avLst>
                <a:gd name="adj" fmla="val 7111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5000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 latinLnBrk="1">
                <a:spcBef>
                  <a:spcPct val="0"/>
                </a:spcBef>
                <a:spcAft>
                  <a:spcPct val="0"/>
                </a:spcAft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kumimoji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106" name="모서리가 둥근 직사각형 105"/>
            <p:cNvSpPr/>
            <p:nvPr/>
          </p:nvSpPr>
          <p:spPr bwMode="auto">
            <a:xfrm>
              <a:off x="5145542" y="980729"/>
              <a:ext cx="3317413" cy="375899"/>
            </a:xfrm>
            <a:prstGeom prst="roundRect">
              <a:avLst/>
            </a:prstGeom>
            <a:solidFill>
              <a:srgbClr val="003399"/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ko-KR" b="1" spc="200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To-Be</a:t>
              </a:r>
              <a:endParaRPr lang="ko-KR" altLang="en-US" b="1" spc="200" dirty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110" name="모서리가 둥근 직사각형 8"/>
            <p:cNvSpPr/>
            <p:nvPr/>
          </p:nvSpPr>
          <p:spPr>
            <a:xfrm>
              <a:off x="5123737" y="1494753"/>
              <a:ext cx="3376623" cy="4859572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grpSp>
          <p:nvGrpSpPr>
            <p:cNvPr id="111" name="그룹 126"/>
            <p:cNvGrpSpPr/>
            <p:nvPr/>
          </p:nvGrpSpPr>
          <p:grpSpPr>
            <a:xfrm>
              <a:off x="5128626" y="1419429"/>
              <a:ext cx="3384642" cy="405631"/>
              <a:chOff x="484263" y="3091896"/>
              <a:chExt cx="2656204" cy="777966"/>
            </a:xfrm>
          </p:grpSpPr>
          <p:sp>
            <p:nvSpPr>
              <p:cNvPr id="113" name="모서리가 둥근 직사각형 112"/>
              <p:cNvSpPr/>
              <p:nvPr/>
            </p:nvSpPr>
            <p:spPr>
              <a:xfrm>
                <a:off x="510351" y="3091896"/>
                <a:ext cx="2599775" cy="777966"/>
              </a:xfrm>
              <a:prstGeom prst="roundRect">
                <a:avLst>
                  <a:gd name="adj" fmla="val 0"/>
                </a:avLst>
              </a:prstGeom>
              <a:solidFill>
                <a:srgbClr val="23639D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pic>
            <p:nvPicPr>
              <p:cNvPr id="114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31959" y="3160169"/>
                <a:ext cx="2062975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5" name="자유형 114"/>
              <p:cNvSpPr/>
              <p:nvPr/>
            </p:nvSpPr>
            <p:spPr>
              <a:xfrm>
                <a:off x="3107669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16" name="자유형 115"/>
              <p:cNvSpPr/>
              <p:nvPr/>
            </p:nvSpPr>
            <p:spPr>
              <a:xfrm flipH="1">
                <a:off x="484263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17" name="직사각형 116"/>
              <p:cNvSpPr/>
              <p:nvPr/>
            </p:nvSpPr>
            <p:spPr>
              <a:xfrm>
                <a:off x="509064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</p:grpSp>
        <p:sp>
          <p:nvSpPr>
            <p:cNvPr id="112" name="제목 114"/>
            <p:cNvSpPr txBox="1">
              <a:spLocks/>
            </p:cNvSpPr>
            <p:nvPr/>
          </p:nvSpPr>
          <p:spPr>
            <a:xfrm>
              <a:off x="5206757" y="1443378"/>
              <a:ext cx="3245296" cy="369645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0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출현</a:t>
              </a:r>
              <a:endParaRPr lang="ko-KR" altLang="en-US" b="1" kern="0" spc="-10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5191433" y="1844824"/>
              <a:ext cx="3286293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추진</a:t>
              </a:r>
              <a:endParaRPr lang="en-US" altLang="ko-KR" sz="1400" dirty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endParaRPr>
            </a:p>
            <a:p>
              <a:pPr marL="285750" indent="-285750">
                <a:lnSpc>
                  <a:spcPct val="150000"/>
                </a:lnSpc>
                <a:buFont typeface="맑은 고딕" panose="020B0503020000020004" pitchFamily="50" charset="-127"/>
                <a:buChar char="□"/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확충</a:t>
              </a:r>
              <a:endPara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endParaRPr>
            </a:p>
            <a:p>
              <a:pPr marL="449263">
                <a:lnSpc>
                  <a:spcPct val="150000"/>
                </a:lnSpc>
                <a:defRPr/>
              </a:pPr>
              <a:r>
                <a:rPr lang="ko-KR" altLang="en-US" sz="1400" dirty="0" smtClean="0">
                  <a:solidFill>
                    <a:srgbClr val="002060"/>
                  </a:solidFill>
                  <a:latin typeface="나눔고딕 ExtraBold" pitchFamily="50" charset="-127"/>
                  <a:ea typeface="나눔고딕 ExtraBold" pitchFamily="50" charset="-127"/>
                </a:rPr>
                <a:t>모델</a:t>
              </a:r>
              <a:endParaRPr lang="ko-KR" altLang="en-US" sz="1400" b="1" kern="0" spc="-200" dirty="0">
                <a:solidFill>
                  <a:srgbClr val="002060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109" name="오른쪽 화살표 108"/>
            <p:cNvSpPr/>
            <p:nvPr/>
          </p:nvSpPr>
          <p:spPr>
            <a:xfrm>
              <a:off x="5498260" y="2636919"/>
              <a:ext cx="163737" cy="125668"/>
            </a:xfrm>
            <a:prstGeom prst="rightArrow">
              <a:avLst/>
            </a:prstGeom>
            <a:noFill/>
            <a:ln w="9525" cap="rnd">
              <a:solidFill>
                <a:schemeClr val="bg1">
                  <a:lumMod val="50000"/>
                </a:schemeClr>
              </a:solidFill>
              <a:tailEnd type="none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15" name="Picture 12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673956" y="3251036"/>
            <a:ext cx="2072618" cy="62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3776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84"/>
          <p:cNvSpPr txBox="1"/>
          <p:nvPr/>
        </p:nvSpPr>
        <p:spPr bwMode="auto">
          <a:xfrm>
            <a:off x="478159" y="242257"/>
            <a:ext cx="2513830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kumimoji="0"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II. </a:t>
            </a:r>
            <a:r>
              <a:rPr kumimoji="0"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 필요성</a:t>
            </a:r>
          </a:p>
        </p:txBody>
      </p:sp>
      <p:grpSp>
        <p:nvGrpSpPr>
          <p:cNvPr id="17" name="그룹 133"/>
          <p:cNvGrpSpPr/>
          <p:nvPr/>
        </p:nvGrpSpPr>
        <p:grpSpPr>
          <a:xfrm>
            <a:off x="476545" y="1162421"/>
            <a:ext cx="3865955" cy="5281915"/>
            <a:chOff x="611559" y="1484784"/>
            <a:chExt cx="3393778" cy="5357634"/>
          </a:xfrm>
        </p:grpSpPr>
        <p:sp>
          <p:nvSpPr>
            <p:cNvPr id="19" name="모서리가 둥근 직사각형 8"/>
            <p:cNvSpPr/>
            <p:nvPr/>
          </p:nvSpPr>
          <p:spPr>
            <a:xfrm>
              <a:off x="611559" y="1587794"/>
              <a:ext cx="3380880" cy="5254624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grpSp>
          <p:nvGrpSpPr>
            <p:cNvPr id="20" name="그룹 127"/>
            <p:cNvGrpSpPr/>
            <p:nvPr/>
          </p:nvGrpSpPr>
          <p:grpSpPr>
            <a:xfrm>
              <a:off x="616427" y="1484784"/>
              <a:ext cx="3388910" cy="553128"/>
              <a:chOff x="4572691" y="3091013"/>
              <a:chExt cx="2663605" cy="777966"/>
            </a:xfrm>
          </p:grpSpPr>
          <p:sp>
            <p:nvSpPr>
              <p:cNvPr id="22" name="모서리가 둥근 직사각형 21"/>
              <p:cNvSpPr/>
              <p:nvPr/>
            </p:nvSpPr>
            <p:spPr>
              <a:xfrm>
                <a:off x="4598852" y="3091013"/>
                <a:ext cx="2607019" cy="777966"/>
              </a:xfrm>
              <a:prstGeom prst="roundRect">
                <a:avLst>
                  <a:gd name="adj" fmla="val 0"/>
                </a:avLst>
              </a:prstGeom>
              <a:solidFill>
                <a:srgbClr val="1B7B46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pic>
            <p:nvPicPr>
              <p:cNvPr id="23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4620520" y="3159286"/>
                <a:ext cx="2068723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4" name="자유형 23"/>
              <p:cNvSpPr/>
              <p:nvPr/>
            </p:nvSpPr>
            <p:spPr>
              <a:xfrm>
                <a:off x="7203406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25" name="자유형 24"/>
              <p:cNvSpPr/>
              <p:nvPr/>
            </p:nvSpPr>
            <p:spPr>
              <a:xfrm flipH="1">
                <a:off x="4572691" y="3099331"/>
                <a:ext cx="32890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26" name="직사각형 25"/>
              <p:cNvSpPr/>
              <p:nvPr/>
            </p:nvSpPr>
            <p:spPr>
              <a:xfrm>
                <a:off x="4595372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</p:grpSp>
        <p:sp>
          <p:nvSpPr>
            <p:cNvPr id="21" name="제목 114"/>
            <p:cNvSpPr txBox="1">
              <a:spLocks/>
            </p:cNvSpPr>
            <p:nvPr/>
          </p:nvSpPr>
          <p:spPr>
            <a:xfrm>
              <a:off x="683568" y="1502362"/>
              <a:ext cx="3240360" cy="504056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5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국  외  현  황</a:t>
              </a:r>
              <a:endParaRPr lang="ko-KR" altLang="en-US" b="1" kern="0" spc="-15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</p:grpSp>
      <p:sp>
        <p:nvSpPr>
          <p:cNvPr id="18" name="직사각형 17"/>
          <p:cNvSpPr/>
          <p:nvPr/>
        </p:nvSpPr>
        <p:spPr>
          <a:xfrm>
            <a:off x="507064" y="1772815"/>
            <a:ext cx="37573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  <a:endParaRPr lang="ko-KR" altLang="en-US" sz="1400" b="1" kern="0" spc="-200" dirty="0">
              <a:solidFill>
                <a:srgbClr val="00206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7" name="그룹 134"/>
          <p:cNvGrpSpPr/>
          <p:nvPr/>
        </p:nvGrpSpPr>
        <p:grpSpPr>
          <a:xfrm>
            <a:off x="4797025" y="1215248"/>
            <a:ext cx="3875382" cy="5229089"/>
            <a:chOff x="5292080" y="1484784"/>
            <a:chExt cx="3384376" cy="5300241"/>
          </a:xfrm>
        </p:grpSpPr>
        <p:sp>
          <p:nvSpPr>
            <p:cNvPr id="9" name="모서리가 둥근 직사각형 8"/>
            <p:cNvSpPr/>
            <p:nvPr/>
          </p:nvSpPr>
          <p:spPr>
            <a:xfrm>
              <a:off x="5292080" y="1587496"/>
              <a:ext cx="3371488" cy="5197529"/>
            </a:xfrm>
            <a:prstGeom prst="roundRect">
              <a:avLst>
                <a:gd name="adj" fmla="val 0"/>
              </a:avLst>
            </a:prstGeom>
            <a:solidFill>
              <a:schemeClr val="bg1"/>
            </a:solidFill>
            <a:ln w="6350">
              <a:solidFill>
                <a:schemeClr val="bg1">
                  <a:lumMod val="65000"/>
                </a:schemeClr>
              </a:solidFill>
            </a:ln>
            <a:effectLst>
              <a:innerShdw blurRad="152400" dir="13500000">
                <a:schemeClr val="bg1">
                  <a:lumMod val="65000"/>
                  <a:alpha val="31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grpSp>
          <p:nvGrpSpPr>
            <p:cNvPr id="10" name="그룹 126"/>
            <p:cNvGrpSpPr/>
            <p:nvPr/>
          </p:nvGrpSpPr>
          <p:grpSpPr>
            <a:xfrm>
              <a:off x="5296962" y="1484784"/>
              <a:ext cx="3379494" cy="553128"/>
              <a:chOff x="484263" y="3091896"/>
              <a:chExt cx="2656204" cy="777966"/>
            </a:xfrm>
          </p:grpSpPr>
          <p:sp>
            <p:nvSpPr>
              <p:cNvPr id="12" name="모서리가 둥근 직사각형 11"/>
              <p:cNvSpPr/>
              <p:nvPr/>
            </p:nvSpPr>
            <p:spPr>
              <a:xfrm>
                <a:off x="510351" y="3091896"/>
                <a:ext cx="2599775" cy="777966"/>
              </a:xfrm>
              <a:prstGeom prst="roundRect">
                <a:avLst>
                  <a:gd name="adj" fmla="val 0"/>
                </a:avLst>
              </a:prstGeom>
              <a:solidFill>
                <a:srgbClr val="23639D"/>
              </a:solidFill>
              <a:ln w="6350">
                <a:solidFill>
                  <a:schemeClr val="bg1"/>
                </a:solidFill>
              </a:ln>
              <a:effectLst>
                <a:outerShdw blurRad="25400" dist="25400" dir="5400000" algn="t" rotWithShape="0">
                  <a:prstClr val="black">
                    <a:alpha val="17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4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pic>
            <p:nvPicPr>
              <p:cNvPr id="13" name="Picture 2" descr="C:\Users\Administrator\Desktop\미래부가치평가\그림3.png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31959" y="3160169"/>
                <a:ext cx="2062975" cy="66759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4" name="자유형 13"/>
              <p:cNvSpPr/>
              <p:nvPr/>
            </p:nvSpPr>
            <p:spPr>
              <a:xfrm>
                <a:off x="3107669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5" name="자유형 14"/>
              <p:cNvSpPr/>
              <p:nvPr/>
            </p:nvSpPr>
            <p:spPr>
              <a:xfrm flipH="1">
                <a:off x="484263" y="3100214"/>
                <a:ext cx="32798" cy="153327"/>
              </a:xfrm>
              <a:custGeom>
                <a:avLst/>
                <a:gdLst>
                  <a:gd name="connsiteX0" fmla="*/ 0 w 45991"/>
                  <a:gd name="connsiteY0" fmla="*/ 0 h 91981"/>
                  <a:gd name="connsiteX1" fmla="*/ 0 w 45991"/>
                  <a:gd name="connsiteY1" fmla="*/ 91981 h 91981"/>
                  <a:gd name="connsiteX2" fmla="*/ 45991 w 45991"/>
                  <a:gd name="connsiteY2" fmla="*/ 91981 h 91981"/>
                  <a:gd name="connsiteX3" fmla="*/ 0 w 45991"/>
                  <a:gd name="connsiteY3" fmla="*/ 0 h 91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991" h="91981">
                    <a:moveTo>
                      <a:pt x="0" y="0"/>
                    </a:moveTo>
                    <a:lnTo>
                      <a:pt x="0" y="91981"/>
                    </a:lnTo>
                    <a:lnTo>
                      <a:pt x="45991" y="919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75000"/>
                </a:schemeClr>
              </a:solidFill>
              <a:ln w="15875" cap="rnd">
                <a:noFill/>
                <a:tailEnd type="none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  <p:sp>
            <p:nvSpPr>
              <p:cNvPr id="16" name="직사각형 15"/>
              <p:cNvSpPr/>
              <p:nvPr/>
            </p:nvSpPr>
            <p:spPr>
              <a:xfrm>
                <a:off x="509064" y="3097838"/>
                <a:ext cx="2628000" cy="44887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alpha val="41000"/>
                    </a:schemeClr>
                  </a:gs>
                  <a:gs pos="0">
                    <a:schemeClr val="bg1">
                      <a:alpha val="0"/>
                    </a:schemeClr>
                  </a:gs>
                </a:gsLst>
                <a:lin ang="16200000" scaled="0"/>
              </a:gradFill>
              <a:ln w="22225">
                <a:noFill/>
                <a:tailEnd type="triangl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0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</a:endParaRPr>
              </a:p>
            </p:txBody>
          </p:sp>
        </p:grpSp>
        <p:sp>
          <p:nvSpPr>
            <p:cNvPr id="11" name="제목 114"/>
            <p:cNvSpPr txBox="1">
              <a:spLocks/>
            </p:cNvSpPr>
            <p:nvPr/>
          </p:nvSpPr>
          <p:spPr>
            <a:xfrm>
              <a:off x="5374974" y="1517442"/>
              <a:ext cx="3240360" cy="504056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ko-KR" altLang="en-US" b="1" kern="0" spc="-10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국  내  현  황</a:t>
              </a:r>
              <a:endParaRPr lang="ko-KR" altLang="en-US" b="1" kern="0" spc="-10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</p:grpSp>
      <p:sp>
        <p:nvSpPr>
          <p:cNvPr id="8" name="직사각형 7"/>
          <p:cNvSpPr/>
          <p:nvPr/>
        </p:nvSpPr>
        <p:spPr>
          <a:xfrm>
            <a:off x="4874425" y="1818599"/>
            <a:ext cx="37573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</a:p>
          <a:p>
            <a:pPr marL="285750" indent="-285750">
              <a:lnSpc>
                <a:spcPct val="150000"/>
              </a:lnSpc>
              <a:buFont typeface="맑은 고딕" panose="020B0503020000020004" pitchFamily="50" charset="-127"/>
              <a:buChar char="□"/>
              <a:defRPr/>
            </a:pPr>
            <a:r>
              <a:rPr lang="en-US" altLang="ko-KR" sz="14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00</a:t>
            </a:r>
          </a:p>
        </p:txBody>
      </p:sp>
      <p:pic>
        <p:nvPicPr>
          <p:cNvPr id="6" name="Picture 12" descr="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528056" y="3568460"/>
            <a:ext cx="2072618" cy="623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871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299152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III. </a:t>
            </a:r>
            <a:r>
              <a:rPr lang="ko-KR" altLang="en-US" sz="3000" dirty="0" smtClean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목표</a:t>
            </a:r>
            <a:endParaRPr lang="ko-KR" altLang="en-US" sz="300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7" name="모서리가 둥근 직사각형 8"/>
          <p:cNvSpPr/>
          <p:nvPr/>
        </p:nvSpPr>
        <p:spPr>
          <a:xfrm>
            <a:off x="463840" y="1170819"/>
            <a:ext cx="8211294" cy="55932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 algn="ctr">
              <a:lnSpc>
                <a:spcPct val="150000"/>
              </a:lnSpc>
              <a:defRPr/>
            </a:pPr>
            <a:endParaRPr lang="en-US" altLang="ko-KR" sz="1600" b="1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54" name="그룹 188"/>
          <p:cNvGrpSpPr/>
          <p:nvPr/>
        </p:nvGrpSpPr>
        <p:grpSpPr>
          <a:xfrm>
            <a:off x="463840" y="1881396"/>
            <a:ext cx="8211294" cy="2062742"/>
            <a:chOff x="463840" y="3433218"/>
            <a:chExt cx="8211294" cy="1656183"/>
          </a:xfrm>
        </p:grpSpPr>
        <p:grpSp>
          <p:nvGrpSpPr>
            <p:cNvPr id="55" name="그룹 13"/>
            <p:cNvGrpSpPr/>
            <p:nvPr/>
          </p:nvGrpSpPr>
          <p:grpSpPr>
            <a:xfrm>
              <a:off x="463840" y="3463434"/>
              <a:ext cx="8211294" cy="1625967"/>
              <a:chOff x="463840" y="3425334"/>
              <a:chExt cx="8211294" cy="1625967"/>
            </a:xfrm>
          </p:grpSpPr>
          <p:sp>
            <p:nvSpPr>
              <p:cNvPr id="67" name="모서리가 둥근 직사각형 8"/>
              <p:cNvSpPr/>
              <p:nvPr/>
            </p:nvSpPr>
            <p:spPr>
              <a:xfrm>
                <a:off x="463840" y="3618461"/>
                <a:ext cx="8211294" cy="1432840"/>
              </a:xfrm>
              <a:prstGeom prst="roundRect">
                <a:avLst>
                  <a:gd name="adj" fmla="val 0"/>
                </a:avLst>
              </a:prstGeom>
              <a:solidFill>
                <a:schemeClr val="bg1"/>
              </a:solidFill>
              <a:ln w="6350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300">
                  <a:solidFill>
                    <a:prstClr val="white"/>
                  </a:soli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endParaRPr>
              </a:p>
            </p:txBody>
          </p:sp>
          <p:pic>
            <p:nvPicPr>
              <p:cNvPr id="68" name="Picture 3" descr="E:\PNG\기타\빛광.png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65318" y="3425334"/>
                <a:ext cx="1075867" cy="347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57" name="AutoShape 55"/>
            <p:cNvSpPr>
              <a:spLocks noChangeArrowheads="1"/>
            </p:cNvSpPr>
            <p:nvPr/>
          </p:nvSpPr>
          <p:spPr bwMode="auto">
            <a:xfrm>
              <a:off x="463841" y="3433218"/>
              <a:ext cx="1947919" cy="343576"/>
            </a:xfrm>
            <a:prstGeom prst="roundRect">
              <a:avLst>
                <a:gd name="adj" fmla="val 0"/>
              </a:avLst>
            </a:prstGeom>
            <a:solidFill>
              <a:srgbClr val="A24912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8" name="모서리가 둥근 직사각형 57"/>
            <p:cNvSpPr/>
            <p:nvPr/>
          </p:nvSpPr>
          <p:spPr>
            <a:xfrm>
              <a:off x="546160" y="3469802"/>
              <a:ext cx="310551" cy="274940"/>
            </a:xfrm>
            <a:prstGeom prst="roundRect">
              <a:avLst/>
            </a:prstGeom>
            <a:solidFill>
              <a:srgbClr val="592007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59" name="제목 114"/>
            <p:cNvSpPr txBox="1">
              <a:spLocks/>
            </p:cNvSpPr>
            <p:nvPr/>
          </p:nvSpPr>
          <p:spPr>
            <a:xfrm>
              <a:off x="504745" y="3447606"/>
              <a:ext cx="397214" cy="322452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2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62" name="직사각형 61"/>
            <p:cNvSpPr/>
            <p:nvPr/>
          </p:nvSpPr>
          <p:spPr>
            <a:xfrm>
              <a:off x="861492" y="3442219"/>
              <a:ext cx="142923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 smtClean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세부성능지표</a:t>
              </a:r>
              <a:endPara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</p:grpSp>
      <p:grpSp>
        <p:nvGrpSpPr>
          <p:cNvPr id="79" name="그룹 193"/>
          <p:cNvGrpSpPr/>
          <p:nvPr/>
        </p:nvGrpSpPr>
        <p:grpSpPr>
          <a:xfrm>
            <a:off x="463840" y="938052"/>
            <a:ext cx="4974934" cy="388615"/>
            <a:chOff x="463840" y="1509167"/>
            <a:chExt cx="4974934" cy="388615"/>
          </a:xfrm>
        </p:grpSpPr>
        <p:sp>
          <p:nvSpPr>
            <p:cNvPr id="80" name="AutoShape 55"/>
            <p:cNvSpPr>
              <a:spLocks noChangeArrowheads="1"/>
            </p:cNvSpPr>
            <p:nvPr/>
          </p:nvSpPr>
          <p:spPr bwMode="auto">
            <a:xfrm>
              <a:off x="463840" y="1509167"/>
              <a:ext cx="1947161" cy="388615"/>
            </a:xfrm>
            <a:prstGeom prst="roundRect">
              <a:avLst>
                <a:gd name="adj" fmla="val 0"/>
              </a:avLst>
            </a:prstGeom>
            <a:solidFill>
              <a:srgbClr val="186E26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1" name="모서리가 둥근 직사각형 80"/>
            <p:cNvSpPr/>
            <p:nvPr/>
          </p:nvSpPr>
          <p:spPr>
            <a:xfrm>
              <a:off x="546160" y="1568480"/>
              <a:ext cx="310551" cy="268803"/>
            </a:xfrm>
            <a:prstGeom prst="roundRect">
              <a:avLst/>
            </a:prstGeom>
            <a:solidFill>
              <a:srgbClr val="092D12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2" name="제목 114"/>
            <p:cNvSpPr txBox="1">
              <a:spLocks/>
            </p:cNvSpPr>
            <p:nvPr/>
          </p:nvSpPr>
          <p:spPr>
            <a:xfrm>
              <a:off x="504745" y="1585042"/>
              <a:ext cx="397214" cy="231791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1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83" name="Rectangle 56"/>
            <p:cNvSpPr>
              <a:spLocks noChangeArrowheads="1"/>
            </p:cNvSpPr>
            <p:nvPr/>
          </p:nvSpPr>
          <p:spPr bwMode="auto">
            <a:xfrm>
              <a:off x="468301" y="1521693"/>
              <a:ext cx="4970473" cy="222548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84" name="직사각형 83"/>
            <p:cNvSpPr/>
            <p:nvPr/>
          </p:nvSpPr>
          <p:spPr>
            <a:xfrm>
              <a:off x="861492" y="1518169"/>
              <a:ext cx="106952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 smtClean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최종 목표</a:t>
              </a:r>
              <a:endPara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</p:grpSp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075576"/>
              </p:ext>
            </p:extLst>
          </p:nvPr>
        </p:nvGraphicFramePr>
        <p:xfrm>
          <a:off x="683567" y="2376834"/>
          <a:ext cx="7848875" cy="13953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1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5105">
                  <a:extLst>
                    <a:ext uri="{9D8B030D-6E8A-4147-A177-3AD203B41FA5}">
                      <a16:colId xmlns:a16="http://schemas.microsoft.com/office/drawing/2014/main" val="377258754"/>
                    </a:ext>
                  </a:extLst>
                </a:gridCol>
                <a:gridCol w="14851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454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5705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200" dirty="0" smtClean="0">
                          <a:latin typeface="나눔고딕 ExtraBold" pitchFamily="50" charset="-127"/>
                          <a:ea typeface="나눔고딕 ExtraBold" pitchFamily="50" charset="-127"/>
                        </a:rPr>
                        <a:t>평가항목</a:t>
                      </a:r>
                      <a:r>
                        <a:rPr lang="en-US" altLang="ko-KR" sz="1200" dirty="0" smtClean="0">
                          <a:latin typeface="나눔고딕 ExtraBold" pitchFamily="50" charset="-127"/>
                          <a:ea typeface="나눔고딕 ExtraBold" pitchFamily="50" charset="-127"/>
                        </a:rPr>
                        <a:t>(KPI)</a:t>
                      </a: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45647" marB="4564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00000"/>
                        </a:lnSpc>
                      </a:pPr>
                      <a:r>
                        <a:rPr lang="ko-KR" altLang="en-US" sz="1200" dirty="0" smtClean="0">
                          <a:latin typeface="나눔고딕 ExtraBold" pitchFamily="50" charset="-127"/>
                          <a:ea typeface="나눔고딕 ExtraBold" pitchFamily="50" charset="-127"/>
                        </a:rPr>
                        <a:t>현수준</a:t>
                      </a: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45647" marB="4564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r>
                        <a:rPr lang="ko-KR" altLang="en-US" sz="1200" dirty="0" smtClean="0">
                          <a:latin typeface="나눔고딕 ExtraBold" pitchFamily="50" charset="-127"/>
                          <a:ea typeface="나눔고딕 ExtraBold" pitchFamily="50" charset="-127"/>
                        </a:rPr>
                        <a:t>목표수준</a:t>
                      </a: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45647" marB="4564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kern="1200" dirty="0" smtClean="0">
                          <a:solidFill>
                            <a:schemeClr val="lt1"/>
                          </a:solidFill>
                          <a:latin typeface="나눔고딕 ExtraBold" pitchFamily="50" charset="-127"/>
                          <a:ea typeface="나눔고딕 ExtraBold" pitchFamily="50" charset="-127"/>
                          <a:cs typeface="+mn-cs"/>
                        </a:rPr>
                        <a:t>KPI </a:t>
                      </a:r>
                      <a:r>
                        <a:rPr lang="ko-KR" altLang="en-US" sz="1200" b="1" kern="1200" dirty="0" smtClean="0">
                          <a:solidFill>
                            <a:schemeClr val="lt1"/>
                          </a:solidFill>
                          <a:latin typeface="나눔고딕 ExtraBold" pitchFamily="50" charset="-127"/>
                          <a:ea typeface="나눔고딕 ExtraBold" pitchFamily="50" charset="-127"/>
                          <a:cs typeface="+mn-cs"/>
                        </a:rPr>
                        <a:t>측정</a:t>
                      </a:r>
                      <a:r>
                        <a:rPr lang="en-US" altLang="ko-KR" sz="1200" b="1" kern="1200" dirty="0" smtClean="0">
                          <a:solidFill>
                            <a:schemeClr val="lt1"/>
                          </a:solidFill>
                          <a:latin typeface="나눔고딕 ExtraBold" pitchFamily="50" charset="-127"/>
                          <a:ea typeface="나눔고딕 ExtraBold" pitchFamily="50" charset="-127"/>
                          <a:cs typeface="+mn-cs"/>
                        </a:rPr>
                        <a:t>·</a:t>
                      </a:r>
                      <a:r>
                        <a:rPr lang="ko-KR" altLang="en-US" sz="1200" b="1" kern="1200" dirty="0" smtClean="0">
                          <a:solidFill>
                            <a:schemeClr val="lt1"/>
                          </a:solidFill>
                          <a:latin typeface="나눔고딕 ExtraBold" pitchFamily="50" charset="-127"/>
                          <a:ea typeface="나눔고딕 ExtraBold" pitchFamily="50" charset="-127"/>
                          <a:cs typeface="+mn-cs"/>
                        </a:rPr>
                        <a:t>평가 방법</a:t>
                      </a:r>
                      <a:endParaRPr lang="ko-KR" altLang="en-US" sz="1200" b="1" kern="1200" dirty="0">
                        <a:solidFill>
                          <a:schemeClr val="lt1"/>
                        </a:solidFill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45647" marB="45647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91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200" b="1" kern="1200" dirty="0">
                        <a:solidFill>
                          <a:schemeClr val="tx1"/>
                        </a:solidFill>
                        <a:effectLst/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200" b="1" kern="1200" dirty="0">
                        <a:solidFill>
                          <a:schemeClr val="tx1"/>
                        </a:solidFill>
                        <a:effectLst/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ko-KR" altLang="en-US" sz="1200" b="1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91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200" b="1" kern="1200" dirty="0">
                        <a:solidFill>
                          <a:schemeClr val="tx1"/>
                        </a:solidFill>
                        <a:effectLst/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ko-KR" altLang="en-US" sz="1200" b="1" kern="1200" dirty="0">
                        <a:solidFill>
                          <a:schemeClr val="tx1"/>
                        </a:solidFill>
                        <a:effectLst/>
                        <a:latin typeface="나눔고딕 ExtraBold" pitchFamily="50" charset="-127"/>
                        <a:ea typeface="나눔고딕 ExtraBold" pitchFamily="50" charset="-127"/>
                        <a:cs typeface="+mn-cs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ko-KR" altLang="en-US" sz="1200" b="1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80000"/>
                        </a:lnSpc>
                      </a:pPr>
                      <a:endParaRPr lang="ko-KR" altLang="en-US" sz="1200" dirty="0">
                        <a:latin typeface="나눔고딕 ExtraBold" pitchFamily="50" charset="-127"/>
                        <a:ea typeface="나눔고딕 ExtraBold" pitchFamily="50" charset="-127"/>
                      </a:endParaRPr>
                    </a:p>
                  </a:txBody>
                  <a:tcPr marL="99054" marR="99054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5236783"/>
                  </a:ext>
                </a:extLst>
              </a:tr>
            </a:tbl>
          </a:graphicData>
        </a:graphic>
      </p:graphicFrame>
      <p:sp>
        <p:nvSpPr>
          <p:cNvPr id="27" name="모서리가 둥근 직사각형 8"/>
          <p:cNvSpPr/>
          <p:nvPr/>
        </p:nvSpPr>
        <p:spPr>
          <a:xfrm>
            <a:off x="456161" y="4410022"/>
            <a:ext cx="8211294" cy="2134496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6350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44000" rtlCol="0" anchor="ctr"/>
          <a:lstStyle/>
          <a:p>
            <a:pPr>
              <a:lnSpc>
                <a:spcPct val="150000"/>
              </a:lnSpc>
              <a:defRPr/>
            </a:pPr>
            <a:r>
              <a:rPr lang="ko-KR" altLang="en-US" sz="16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① </a:t>
            </a:r>
            <a:endParaRPr lang="en-US" altLang="ko-KR" sz="1600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6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②</a:t>
            </a:r>
            <a:endParaRPr lang="en-US" altLang="ko-KR" sz="1600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>
              <a:lnSpc>
                <a:spcPct val="150000"/>
              </a:lnSpc>
              <a:defRPr/>
            </a:pPr>
            <a:endParaRPr lang="en-US" altLang="ko-KR" sz="1600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  <a:p>
            <a:pPr>
              <a:lnSpc>
                <a:spcPct val="150000"/>
              </a:lnSpc>
              <a:defRPr/>
            </a:pPr>
            <a:r>
              <a:rPr lang="ko-KR" altLang="en-US" sz="16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③</a:t>
            </a:r>
            <a:endParaRPr lang="en-US" altLang="ko-KR" sz="1600" dirty="0" smtClean="0">
              <a:solidFill>
                <a:srgbClr val="00206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grpSp>
        <p:nvGrpSpPr>
          <p:cNvPr id="30" name="그룹 191"/>
          <p:cNvGrpSpPr/>
          <p:nvPr/>
        </p:nvGrpSpPr>
        <p:grpSpPr>
          <a:xfrm>
            <a:off x="463841" y="4027685"/>
            <a:ext cx="1947919" cy="391425"/>
            <a:chOff x="463841" y="4893829"/>
            <a:chExt cx="1947919" cy="391425"/>
          </a:xfrm>
        </p:grpSpPr>
        <p:sp>
          <p:nvSpPr>
            <p:cNvPr id="32" name="AutoShape 55"/>
            <p:cNvSpPr>
              <a:spLocks noChangeArrowheads="1"/>
            </p:cNvSpPr>
            <p:nvPr/>
          </p:nvSpPr>
          <p:spPr bwMode="auto">
            <a:xfrm>
              <a:off x="463841" y="4896639"/>
              <a:ext cx="1947919" cy="388615"/>
            </a:xfrm>
            <a:prstGeom prst="roundRect">
              <a:avLst>
                <a:gd name="adj" fmla="val 0"/>
              </a:avLst>
            </a:prstGeom>
            <a:solidFill>
              <a:srgbClr val="1E479A"/>
            </a:solidFill>
            <a:ln w="3175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3" name="모서리가 둥근 직사각형 32"/>
            <p:cNvSpPr/>
            <p:nvPr/>
          </p:nvSpPr>
          <p:spPr>
            <a:xfrm>
              <a:off x="546160" y="4948916"/>
              <a:ext cx="310551" cy="291074"/>
            </a:xfrm>
            <a:prstGeom prst="roundRect">
              <a:avLst/>
            </a:prstGeom>
            <a:solidFill>
              <a:srgbClr val="1C1D5A"/>
            </a:solidFill>
            <a:ln w="9525">
              <a:noFill/>
              <a:tailEnd type="oval" w="sm" len="sm"/>
            </a:ln>
            <a:effectLst>
              <a:innerShdw blurRad="114300">
                <a:prstClr val="black">
                  <a:alpha val="19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>
                <a:solidFill>
                  <a:prstClr val="white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4" name="제목 114"/>
            <p:cNvSpPr txBox="1">
              <a:spLocks/>
            </p:cNvSpPr>
            <p:nvPr/>
          </p:nvSpPr>
          <p:spPr>
            <a:xfrm>
              <a:off x="504745" y="4946067"/>
              <a:ext cx="397214" cy="294313"/>
            </a:xfrm>
            <a:prstGeom prst="rect">
              <a:avLst/>
            </a:prstGeom>
            <a:effectLst>
              <a:outerShdw blurRad="76200" dir="5400000" algn="ctr" rotWithShape="0">
                <a:sysClr val="windowText" lastClr="000000"/>
              </a:outerShdw>
            </a:effectLst>
          </p:spPr>
          <p:txBody>
            <a:bodyPr anchor="ctr" anchorCtr="0"/>
            <a:lstStyle/>
            <a:p>
              <a:pPr algn="ctr" eaLnBrk="0" latinLnBrk="0" hangingPunct="0">
                <a:defRPr/>
              </a:pPr>
              <a:r>
                <a:rPr lang="en-US" altLang="ko-KR" b="1" kern="0" dirty="0" smtClean="0">
                  <a:gradFill>
                    <a:gsLst>
                      <a:gs pos="100000">
                        <a:prstClr val="white"/>
                      </a:gs>
                      <a:gs pos="100000">
                        <a:srgbClr val="0070C0"/>
                      </a:gs>
                    </a:gsLst>
                    <a:lin ang="540000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3</a:t>
              </a:r>
              <a:endParaRPr lang="ko-KR" altLang="en-US" b="1" kern="0" dirty="0">
                <a:gradFill>
                  <a:gsLst>
                    <a:gs pos="100000">
                      <a:prstClr val="white"/>
                    </a:gs>
                    <a:gs pos="100000">
                      <a:srgbClr val="0070C0"/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  <p:sp>
          <p:nvSpPr>
            <p:cNvPr id="35" name="Rectangle 56"/>
            <p:cNvSpPr>
              <a:spLocks noChangeArrowheads="1"/>
            </p:cNvSpPr>
            <p:nvPr/>
          </p:nvSpPr>
          <p:spPr bwMode="auto">
            <a:xfrm>
              <a:off x="468302" y="4933062"/>
              <a:ext cx="1943458" cy="229412"/>
            </a:xfrm>
            <a:prstGeom prst="rect">
              <a:avLst/>
            </a:prstGeom>
            <a:gradFill rotWithShape="1">
              <a:gsLst>
                <a:gs pos="0">
                  <a:srgbClr val="767676">
                    <a:alpha val="0"/>
                  </a:srgbClr>
                </a:gs>
                <a:gs pos="100000">
                  <a:srgbClr val="FFFFFF">
                    <a:alpha val="9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solidFill>
                  <a:prstClr val="black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직사각형 35"/>
            <p:cNvSpPr/>
            <p:nvPr/>
          </p:nvSpPr>
          <p:spPr>
            <a:xfrm>
              <a:off x="861492" y="4893829"/>
              <a:ext cx="148438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0" latinLnBrk="0" hangingPunct="0">
                <a:defRPr/>
              </a:pPr>
              <a:r>
                <a:rPr lang="ko-KR" altLang="en-US" kern="0" spc="-70" dirty="0" smtClean="0">
                  <a:gradFill>
                    <a:gsLst>
                      <a:gs pos="100000">
                        <a:prstClr val="white"/>
                      </a:gs>
                      <a:gs pos="100000">
                        <a:prstClr val="white"/>
                      </a:gs>
                    </a:gsLst>
                    <a:lin ang="0" scaled="0"/>
                  </a:gradFill>
                  <a:latin typeface="나눔고딕 ExtraBold" pitchFamily="50" charset="-127"/>
                  <a:ea typeface="나눔고딕 ExtraBold" pitchFamily="50" charset="-127"/>
                  <a:cs typeface="Arial" pitchFamily="34" charset="0"/>
                </a:rPr>
                <a:t>주요 연구내용</a:t>
              </a:r>
              <a:endParaRPr lang="ko-KR" altLang="en-US" kern="0" spc="-70" dirty="0">
                <a:gradFill>
                  <a:gsLst>
                    <a:gs pos="100000">
                      <a:prstClr val="white"/>
                    </a:gs>
                    <a:gs pos="100000">
                      <a:prstClr val="white"/>
                    </a:gs>
                  </a:gsLst>
                  <a:lin ang="0" scaled="0"/>
                </a:gradFill>
                <a:latin typeface="나눔고딕 ExtraBold" pitchFamily="50" charset="-127"/>
                <a:ea typeface="나눔고딕 ExtraBold" pitchFamily="50" charset="-127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1005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① 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6380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② 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9524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Box 55"/>
          <p:cNvSpPr txBox="1"/>
          <p:nvPr/>
        </p:nvSpPr>
        <p:spPr bwMode="auto">
          <a:xfrm>
            <a:off x="478159" y="242257"/>
            <a:ext cx="3039615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ko-KR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IV. </a:t>
            </a:r>
            <a:r>
              <a:rPr lang="ko-KR" altLang="en-US" sz="3000" dirty="0">
                <a:gradFill>
                  <a:gsLst>
                    <a:gs pos="10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4F81BD">
                        <a:tint val="23500"/>
                        <a:satMod val="160000"/>
                      </a:srgbClr>
                    </a:gs>
                  </a:gsLst>
                  <a:lin ang="5400000" scaled="0"/>
                </a:gradFill>
                <a:latin typeface="나눔고딕 ExtraBold" pitchFamily="50" charset="-127"/>
                <a:ea typeface="나눔고딕 ExtraBold" pitchFamily="50" charset="-127"/>
              </a:rPr>
              <a:t>연구개발 내용</a:t>
            </a:r>
          </a:p>
        </p:txBody>
      </p:sp>
      <p:sp>
        <p:nvSpPr>
          <p:cNvPr id="4" name="TextBox 3"/>
          <p:cNvSpPr txBox="1"/>
          <p:nvPr/>
        </p:nvSpPr>
        <p:spPr bwMode="auto">
          <a:xfrm>
            <a:off x="6047763" y="375047"/>
            <a:ext cx="2589170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>
              <a:spcBef>
                <a:spcPct val="50000"/>
              </a:spcBef>
            </a:pPr>
            <a:r>
              <a:rPr lang="ko-KR" altLang="en-US" sz="2000" dirty="0" smtClean="0">
                <a:solidFill>
                  <a:srgbClr val="002060"/>
                </a:solidFill>
                <a:latin typeface="나눔고딕 ExtraBold" pitchFamily="50" charset="-127"/>
                <a:ea typeface="나눔고딕 ExtraBold" pitchFamily="50" charset="-127"/>
              </a:rPr>
              <a:t>③                             </a:t>
            </a:r>
            <a:endParaRPr lang="ko-KR" altLang="en-US" sz="2000" spc="-150" dirty="0">
              <a:gradFill>
                <a:gsLst>
                  <a:gs pos="100000">
                    <a:prstClr val="black">
                      <a:lumMod val="75000"/>
                      <a:lumOff val="25000"/>
                    </a:prstClr>
                  </a:gs>
                  <a:gs pos="100000">
                    <a:srgbClr val="4F81BD">
                      <a:tint val="23500"/>
                      <a:satMod val="160000"/>
                    </a:srgbClr>
                  </a:gs>
                </a:gsLst>
                <a:lin ang="5400000" scaled="0"/>
              </a:gra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9453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 cap="rnd">
          <a:solidFill>
            <a:schemeClr val="bg1">
              <a:lumMod val="50000"/>
            </a:schemeClr>
          </a:solidFill>
          <a:tailEnd type="none"/>
        </a:ln>
        <a:effectLst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gradFill>
            <a:gsLst>
              <a:gs pos="0">
                <a:srgbClr val="C00000">
                  <a:alpha val="0"/>
                </a:srgbClr>
              </a:gs>
              <a:gs pos="79618">
                <a:schemeClr val="bg1">
                  <a:lumMod val="65000"/>
                </a:schemeClr>
              </a:gs>
              <a:gs pos="14000">
                <a:schemeClr val="tx1">
                  <a:lumMod val="50000"/>
                  <a:lumOff val="50000"/>
                </a:schemeClr>
              </a:gs>
              <a:gs pos="100000">
                <a:srgbClr val="C00000">
                  <a:alpha val="0"/>
                </a:srgbClr>
              </a:gs>
            </a:gsLst>
            <a:lin ang="5400000" scaled="0"/>
          </a:gra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5119</TotalTime>
  <Words>331</Words>
  <Application>Microsoft Office PowerPoint</Application>
  <PresentationFormat>화면 슬라이드 쇼(4:3)</PresentationFormat>
  <Paragraphs>159</Paragraphs>
  <Slides>14</Slides>
  <Notes>13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0" baseType="lpstr">
      <vt:lpstr>Wingdings</vt:lpstr>
      <vt:lpstr>나눔고딕 ExtraBold</vt:lpstr>
      <vt:lpstr>Arial</vt:lpstr>
      <vt:lpstr>나눔고딕</vt:lpstr>
      <vt:lpstr>맑은 고딕</vt:lpstr>
      <vt:lpstr>2_Office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Windows 사용자</cp:lastModifiedBy>
  <cp:revision>490</cp:revision>
  <cp:lastPrinted>2019-07-18T04:10:52Z</cp:lastPrinted>
  <dcterms:created xsi:type="dcterms:W3CDTF">2015-01-08T13:06:47Z</dcterms:created>
  <dcterms:modified xsi:type="dcterms:W3CDTF">2021-04-08T07:00:31Z</dcterms:modified>
</cp:coreProperties>
</file>